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CEA818-6EF4-4562-9BE6-44D561A87BE0}">
  <a:tblStyle styleId="{C6CEA818-6EF4-4562-9BE6-44D561A87BE0}" styleName="Table_0"/>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14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36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spcBef>
                <a:spcPts val="36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3pPr>
            <a:lvl4pPr marL="1371600" marR="0" lvl="3" indent="0" algn="l" rtl="0">
              <a:spcBef>
                <a:spcPts val="36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4pPr>
            <a:lvl5pPr marL="1828800" marR="0" lvl="4" indent="0" algn="l" rtl="0">
              <a:spcBef>
                <a:spcPts val="36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7 seconds.</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47" name="Shape 1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5 seconds.</a:t>
            </a:r>
          </a:p>
          <a:p>
            <a:pPr marL="0" marR="0" lvl="0" indent="0" algn="l" rtl="0">
              <a:spcBef>
                <a:spcPts val="0"/>
              </a:spcBef>
              <a:spcAft>
                <a:spcPts val="0"/>
              </a:spcAft>
              <a:buClr>
                <a:schemeClr val="dk1"/>
              </a:buClr>
              <a:buSzPct val="25000"/>
              <a:buFont typeface="Arial"/>
              <a:buNone/>
            </a:pPr>
            <a:r>
              <a:rPr lang="en-US" sz="1200" b="0" i="0" u="none" strike="noStrike" cap="none">
                <a:solidFill>
                  <a:schemeClr val="dk1"/>
                </a:solidFill>
                <a:latin typeface="Calibri"/>
                <a:ea typeface="Calibri"/>
                <a:cs typeface="Calibri"/>
                <a:sym typeface="Calibri"/>
              </a:rPr>
              <a:t>List the user stories that you worked on them.(put in order of importance). Stay focused on the parts that you have been working. </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23" name="Shape 22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1" name="Shape 24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60 seconds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The most important user story you worked on it. You have to describe this one very well and be proud of that.</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Go into the details of the most important/significant tasks using bullet lists or visual graphs or state chart diagram</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Sequence Diagram for this user story is mandatory  (in another separate page if required)</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42" name="Shape 24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7" name="Shape 25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58" name="Shape 25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5" name="Shape 26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66" name="Shape 26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74" name="Shape 27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81" name="Shape 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10 seconds.</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Introduce the problem that the whole project (in all versions) tackles with GIF or screenshot. </a:t>
            </a: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57" name="Shape 15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8" name="Shape 28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10 seconds</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A description of verification process and Test Suites and Test Cases for one of the use cases.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1 One sunny day and one rainy day for the implemented use cases (one or more slides).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2 Automated test scripts for the implemented use cases (if any) (one or more slides).</a:t>
            </a: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89" name="Shape 28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3" name="Shape 30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10 seconds</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Summarize your contribution, mention your effort for Scrum, Mingle, Github, Google Drive Documentation and minutes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Include your contact information</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Ask if anyone has any questions for you.</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Thank your audience</a:t>
            </a: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04" name="Shape 30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4" name="Shape 1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6" name="Shape 1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200" b="0" i="0" u="none" strike="noStrike" cap="none">
                <a:solidFill>
                  <a:schemeClr val="dk1"/>
                </a:solidFill>
                <a:latin typeface="Calibri"/>
                <a:ea typeface="Calibri"/>
                <a:cs typeface="Calibri"/>
                <a:sym typeface="Calibri"/>
              </a:rPr>
              <a:t>20 seconds.</a:t>
            </a:r>
          </a:p>
          <a:p>
            <a:pPr marL="0" marR="0" lvl="0" indent="0" algn="l" rtl="0">
              <a:spcBef>
                <a:spcPts val="0"/>
              </a:spcBef>
              <a:spcAft>
                <a:spcPts val="0"/>
              </a:spcAft>
              <a:buClr>
                <a:schemeClr val="dk1"/>
              </a:buClr>
              <a:buSzPct val="25000"/>
              <a:buFont typeface="Arial"/>
              <a:buNone/>
            </a:pPr>
            <a:r>
              <a:rPr lang="en-US" sz="1200" b="0" i="0" u="none" strike="noStrike" cap="none">
                <a:solidFill>
                  <a:schemeClr val="dk1"/>
                </a:solidFill>
                <a:latin typeface="Calibri"/>
                <a:ea typeface="Calibri"/>
                <a:cs typeface="Calibri"/>
                <a:sym typeface="Calibri"/>
              </a:rPr>
              <a:t>Introduce the problem that the your project (in new version) tackles with GIF or screenshot. </a:t>
            </a:r>
          </a:p>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77" name="Shape 1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3" name="Shape 18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5 seconds</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Show the Use Case Diagram for the whole project.</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Highlight your use cases.</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84" name="Shape 18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0" name="Shape 20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System design: Highlight the parts that you contributed to them.</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1. System decomposition; identify the architecture patterns used </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2. System deployment – h/w and s/w requirements </a:t>
            </a:r>
          </a:p>
          <a:p>
            <a:pPr marL="0" marR="0" lvl="0" indent="0" algn="l" rtl="0">
              <a:spcBef>
                <a:spcPts val="360"/>
              </a:spcBef>
              <a:spcAft>
                <a:spcPts val="0"/>
              </a:spcAft>
              <a:buClr>
                <a:schemeClr val="dk1"/>
              </a:buClr>
              <a:buSzPct val="25000"/>
              <a:buFont typeface="Calibri"/>
              <a:buNone/>
            </a:pPr>
            <a:br>
              <a:rPr lang="en-US" sz="1200" b="0" i="0" u="none" strike="noStrike" cap="none">
                <a:solidFill>
                  <a:schemeClr val="dk1"/>
                </a:solidFill>
                <a:latin typeface="Calibri"/>
                <a:ea typeface="Calibri"/>
                <a:cs typeface="Calibri"/>
                <a:sym typeface="Calibri"/>
              </a:rPr>
            </a:b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01" name="Shape 20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8" name="Shape 20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10 seconds.Minimal class diagram. Highlight the classes that you created/modified</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Identify the design patterns used (one or more slides).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09" name="Shape 20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descr="Overlay-TitleSlide.png"/>
          <p:cNvPicPr preferRelativeResize="0"/>
          <p:nvPr/>
        </p:nvPicPr>
        <p:blipFill rotWithShape="1">
          <a:blip r:embed="rId2">
            <a:alphaModFix/>
          </a:blip>
          <a:srcRect/>
          <a:stretch/>
        </p:blipFill>
        <p:spPr>
          <a:xfrm>
            <a:off x="158750" y="187325"/>
            <a:ext cx="8826498" cy="6483349"/>
          </a:xfrm>
          <a:prstGeom prst="rect">
            <a:avLst/>
          </a:prstGeom>
          <a:noFill/>
          <a:ln>
            <a:noFill/>
          </a:ln>
        </p:spPr>
      </p:pic>
      <p:sp>
        <p:nvSpPr>
          <p:cNvPr id="19" name="Shape 19"/>
          <p:cNvSpPr txBox="1">
            <a:spLocks noGrp="1"/>
          </p:cNvSpPr>
          <p:nvPr>
            <p:ph type="ctrTitle"/>
          </p:nvPr>
        </p:nvSpPr>
        <p:spPr>
          <a:xfrm>
            <a:off x="1600200" y="2492375"/>
            <a:ext cx="6762748" cy="1470023"/>
          </a:xfrm>
          <a:prstGeom prst="rect">
            <a:avLst/>
          </a:prstGeom>
          <a:noFill/>
          <a:ln>
            <a:noFill/>
          </a:ln>
        </p:spPr>
        <p:txBody>
          <a:bodyPr lIns="91425" tIns="91425" rIns="91425" bIns="91425" anchor="b" anchorCtr="0"/>
          <a:lstStyle>
            <a:lvl1pPr marL="0" marR="0" lvl="0" indent="0" algn="r" rtl="0">
              <a:lnSpc>
                <a:spcPct val="100000"/>
              </a:lnSpc>
              <a:spcBef>
                <a:spcPts val="0"/>
              </a:spcBef>
              <a:spcAft>
                <a:spcPts val="0"/>
              </a:spcAft>
              <a:buClr>
                <a:srgbClr val="001D4D"/>
              </a:buClr>
              <a:buFont typeface="Trebuchet MS"/>
              <a:buNone/>
              <a:defRPr sz="44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0" name="Shape 20"/>
          <p:cNvSpPr txBox="1">
            <a:spLocks noGrp="1"/>
          </p:cNvSpPr>
          <p:nvPr>
            <p:ph type="subTitle" idx="1"/>
          </p:nvPr>
        </p:nvSpPr>
        <p:spPr>
          <a:xfrm>
            <a:off x="1600200" y="3966882"/>
            <a:ext cx="6762748" cy="1752600"/>
          </a:xfrm>
          <a:prstGeom prst="rect">
            <a:avLst/>
          </a:prstGeom>
          <a:noFill/>
          <a:ln>
            <a:noFill/>
          </a:ln>
        </p:spPr>
        <p:txBody>
          <a:bodyPr lIns="91425" tIns="91425" rIns="91425" bIns="91425" anchor="t" anchorCtr="0"/>
          <a:lstStyle>
            <a:lvl1pPr marL="0" marR="0" lvl="0" indent="0" algn="r" rtl="0">
              <a:lnSpc>
                <a:spcPct val="100000"/>
              </a:lnSpc>
              <a:spcBef>
                <a:spcPts val="600"/>
              </a:spcBef>
              <a:spcAft>
                <a:spcPts val="0"/>
              </a:spcAft>
              <a:buClr>
                <a:schemeClr val="lt1"/>
              </a:buClr>
              <a:buFont typeface="Noto Sans Symbols"/>
              <a:buNone/>
              <a:defRPr sz="1800" b="0" i="0" u="none" strike="noStrike" cap="none">
                <a:solidFill>
                  <a:schemeClr val="lt1"/>
                </a:solidFill>
                <a:latin typeface="Trebuchet MS"/>
                <a:ea typeface="Trebuchet MS"/>
                <a:cs typeface="Trebuchet MS"/>
                <a:sym typeface="Trebuchet MS"/>
              </a:defRPr>
            </a:lvl1pPr>
            <a:lvl2pPr marL="457200" marR="0" lvl="1" indent="0" algn="ctr" rtl="0">
              <a:lnSpc>
                <a:spcPct val="100000"/>
              </a:lnSpc>
              <a:spcBef>
                <a:spcPts val="600"/>
              </a:spcBef>
              <a:spcAft>
                <a:spcPts val="0"/>
              </a:spcAft>
              <a:buClr>
                <a:srgbClr val="888888"/>
              </a:buClr>
              <a:buFont typeface="Noto Sans Symbols"/>
              <a:buNone/>
              <a:defRPr sz="2000" b="0" i="0" u="none" strike="noStrike" cap="none">
                <a:solidFill>
                  <a:srgbClr val="888888"/>
                </a:solidFill>
                <a:latin typeface="Trebuchet MS"/>
                <a:ea typeface="Trebuchet MS"/>
                <a:cs typeface="Trebuchet MS"/>
                <a:sym typeface="Trebuchet MS"/>
              </a:defRPr>
            </a:lvl2pPr>
            <a:lvl3pPr marL="914400" marR="0" lvl="2" indent="0" algn="ctr" rtl="0">
              <a:lnSpc>
                <a:spcPct val="100000"/>
              </a:lnSpc>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3pPr>
            <a:lvl4pPr marL="1371600" marR="0" lvl="3" indent="0" algn="ctr" rtl="0">
              <a:lnSpc>
                <a:spcPct val="100000"/>
              </a:lnSpc>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4pPr>
            <a:lvl5pPr marL="1828800" marR="0" lvl="4" indent="0" algn="ctr" rtl="0">
              <a:lnSpc>
                <a:spcPct val="100000"/>
              </a:lnSpc>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5pPr>
            <a:lvl6pPr marL="2286000" marR="0" lvl="5"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Trebuchet MS"/>
                <a:ea typeface="Trebuchet MS"/>
                <a:cs typeface="Trebuchet MS"/>
                <a:sym typeface="Trebuchet MS"/>
              </a:defRPr>
            </a:lvl6pPr>
            <a:lvl7pPr marL="2743200" marR="0" lvl="6"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Trebuchet MS"/>
                <a:ea typeface="Trebuchet MS"/>
                <a:cs typeface="Trebuchet MS"/>
                <a:sym typeface="Trebuchet MS"/>
              </a:defRPr>
            </a:lvl7pPr>
            <a:lvl8pPr marL="3200400" marR="0" lvl="7"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Trebuchet MS"/>
                <a:ea typeface="Trebuchet MS"/>
                <a:cs typeface="Trebuchet MS"/>
                <a:sym typeface="Trebuchet MS"/>
              </a:defRPr>
            </a:lvl8pPr>
            <a:lvl9pPr marL="3657600" marR="0" lvl="8"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Trebuchet MS"/>
                <a:ea typeface="Trebuchet MS"/>
                <a:cs typeface="Trebuchet MS"/>
                <a:sym typeface="Trebuchet MS"/>
              </a:defRPr>
            </a:lvl9pPr>
          </a:lstStyle>
          <a:p>
            <a:endParaRPr/>
          </a:p>
        </p:txBody>
      </p:sp>
      <p:sp>
        <p:nvSpPr>
          <p:cNvPr id="21" name="Shape 21"/>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22" name="Shape 22"/>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3"/>
        <p:cNvGrpSpPr/>
        <p:nvPr/>
      </p:nvGrpSpPr>
      <p:grpSpPr>
        <a:xfrm>
          <a:off x="0" y="0"/>
          <a:ext cx="0" cy="0"/>
          <a:chOff x="0" y="0"/>
          <a:chExt cx="0" cy="0"/>
        </a:xfrm>
      </p:grpSpPr>
      <p:pic>
        <p:nvPicPr>
          <p:cNvPr id="94" name="Shape 94"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95" name="Shape 95"/>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6" name="Shape 96"/>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7" name="Shape 97"/>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8"/>
        <p:cNvGrpSpPr/>
        <p:nvPr/>
      </p:nvGrpSpPr>
      <p:grpSpPr>
        <a:xfrm>
          <a:off x="0" y="0"/>
          <a:ext cx="0" cy="0"/>
          <a:chOff x="0" y="0"/>
          <a:chExt cx="0" cy="0"/>
        </a:xfrm>
      </p:grpSpPr>
      <p:pic>
        <p:nvPicPr>
          <p:cNvPr id="99" name="Shape 99" descr="Overlay-ContentCaption.png"/>
          <p:cNvPicPr preferRelativeResize="0"/>
          <p:nvPr/>
        </p:nvPicPr>
        <p:blipFill rotWithShape="1">
          <a:blip r:embed="rId2">
            <a:alphaModFix/>
          </a:blip>
          <a:srcRect/>
          <a:stretch/>
        </p:blipFill>
        <p:spPr>
          <a:xfrm>
            <a:off x="158750" y="187325"/>
            <a:ext cx="8826498" cy="6483349"/>
          </a:xfrm>
          <a:prstGeom prst="rect">
            <a:avLst/>
          </a:prstGeom>
          <a:noFill/>
          <a:ln>
            <a:noFill/>
          </a:ln>
        </p:spPr>
      </p:pic>
      <p:sp>
        <p:nvSpPr>
          <p:cNvPr id="100" name="Shape 100"/>
          <p:cNvSpPr txBox="1">
            <a:spLocks noGrp="1"/>
          </p:cNvSpPr>
          <p:nvPr>
            <p:ph type="title"/>
          </p:nvPr>
        </p:nvSpPr>
        <p:spPr>
          <a:xfrm>
            <a:off x="779464" y="590550"/>
            <a:ext cx="3657600" cy="1162048"/>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1D4D"/>
              </a:buClr>
              <a:buFont typeface="Trebuchet MS"/>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01" name="Shape 101"/>
          <p:cNvSpPr txBox="1">
            <a:spLocks noGrp="1"/>
          </p:cNvSpPr>
          <p:nvPr>
            <p:ph type="body" idx="1"/>
          </p:nvPr>
        </p:nvSpPr>
        <p:spPr>
          <a:xfrm>
            <a:off x="4693023" y="739587"/>
            <a:ext cx="3657600" cy="5308786"/>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02" name="Shape 102"/>
          <p:cNvSpPr txBox="1">
            <a:spLocks noGrp="1"/>
          </p:cNvSpPr>
          <p:nvPr>
            <p:ph type="body" idx="2"/>
          </p:nvPr>
        </p:nvSpPr>
        <p:spPr>
          <a:xfrm>
            <a:off x="779464" y="1816100"/>
            <a:ext cx="3657600" cy="3822700"/>
          </a:xfrm>
          <a:prstGeom prst="rect">
            <a:avLst/>
          </a:prstGeom>
          <a:noFill/>
          <a:ln>
            <a:noFill/>
          </a:ln>
        </p:spPr>
        <p:txBody>
          <a:bodyPr lIns="91425" tIns="91425" rIns="91425" bIns="91425" anchor="t" anchorCtr="0"/>
          <a:lstStyle>
            <a:lvl1pPr marL="0" marR="0" lvl="0" indent="0" algn="ctr" rtl="0">
              <a:lnSpc>
                <a:spcPct val="100000"/>
              </a:lnSpc>
              <a:spcBef>
                <a:spcPts val="20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03" name="Shape 103"/>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04" name="Shape 104"/>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05" name="Shape 105"/>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6"/>
        <p:cNvGrpSpPr/>
        <p:nvPr/>
      </p:nvGrpSpPr>
      <p:grpSpPr>
        <a:xfrm>
          <a:off x="0" y="0"/>
          <a:ext cx="0" cy="0"/>
          <a:chOff x="0" y="0"/>
          <a:chExt cx="0" cy="0"/>
        </a:xfrm>
      </p:grpSpPr>
      <p:pic>
        <p:nvPicPr>
          <p:cNvPr id="107" name="Shape 107" descr="Overlay-PictureCaption.png"/>
          <p:cNvPicPr preferRelativeResize="0"/>
          <p:nvPr/>
        </p:nvPicPr>
        <p:blipFill rotWithShape="1">
          <a:blip r:embed="rId2">
            <a:alphaModFix/>
          </a:blip>
          <a:srcRect/>
          <a:stretch/>
        </p:blipFill>
        <p:spPr>
          <a:xfrm>
            <a:off x="449262" y="187325"/>
            <a:ext cx="8535987" cy="6483349"/>
          </a:xfrm>
          <a:prstGeom prst="rect">
            <a:avLst/>
          </a:prstGeom>
          <a:noFill/>
          <a:ln>
            <a:noFill/>
          </a:ln>
        </p:spPr>
      </p:pic>
      <p:sp>
        <p:nvSpPr>
          <p:cNvPr id="108" name="Shape 108"/>
          <p:cNvSpPr txBox="1">
            <a:spLocks noGrp="1"/>
          </p:cNvSpPr>
          <p:nvPr>
            <p:ph type="title"/>
          </p:nvPr>
        </p:nvSpPr>
        <p:spPr>
          <a:xfrm>
            <a:off x="3886200" y="533400"/>
            <a:ext cx="4476748" cy="1252536"/>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09" name="Shape 109"/>
          <p:cNvSpPr txBox="1">
            <a:spLocks noGrp="1"/>
          </p:cNvSpPr>
          <p:nvPr>
            <p:ph type="body" idx="1"/>
          </p:nvPr>
        </p:nvSpPr>
        <p:spPr>
          <a:xfrm>
            <a:off x="3886123" y="1828800"/>
            <a:ext cx="4474539" cy="3809998"/>
          </a:xfrm>
          <a:prstGeom prst="rect">
            <a:avLst/>
          </a:prstGeom>
          <a:noFill/>
          <a:ln>
            <a:noFill/>
          </a:ln>
        </p:spPr>
        <p:txBody>
          <a:bodyPr lIns="91425" tIns="91425" rIns="91425" bIns="91425" anchor="t" anchorCtr="0"/>
          <a:lstStyle>
            <a:lvl1pPr marL="0" marR="0" lvl="0" indent="0" algn="l" rtl="0">
              <a:lnSpc>
                <a:spcPct val="100000"/>
              </a:lnSpc>
              <a:spcBef>
                <a:spcPts val="20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10" name="Shape 110"/>
          <p:cNvSpPr>
            <a:spLocks noGrp="1"/>
          </p:cNvSpPr>
          <p:nvPr>
            <p:ph type="pic" idx="2"/>
          </p:nvPr>
        </p:nvSpPr>
        <p:spPr>
          <a:xfrm flipH="1">
            <a:off x="188252" y="179292"/>
            <a:ext cx="3281085" cy="6483095"/>
          </a:xfrm>
          <a:prstGeom prst="round1Rect">
            <a:avLst>
              <a:gd name="adj" fmla="val 17325"/>
            </a:avLst>
          </a:prstGeom>
          <a:blipFill rotWithShape="0">
            <a:blip r:embed="rId3">
              <a:alphaModFix/>
            </a:blip>
            <a:stretch>
              <a:fillRect/>
            </a:stretch>
          </a:blipFill>
          <a:ln w="2857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lnSpc>
                <a:spcPct val="100000"/>
              </a:lnSpc>
              <a:spcBef>
                <a:spcPts val="2000"/>
              </a:spcBef>
              <a:spcAft>
                <a:spcPts val="0"/>
              </a:spcAft>
              <a:buClr>
                <a:srgbClr val="001D4D"/>
              </a:buClr>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11" name="Shape 111"/>
          <p:cNvSpPr txBox="1">
            <a:spLocks noGrp="1"/>
          </p:cNvSpPr>
          <p:nvPr>
            <p:ph type="dt" idx="10"/>
          </p:nvPr>
        </p:nvSpPr>
        <p:spPr>
          <a:xfrm>
            <a:off x="38862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12" name="Shape 112"/>
          <p:cNvSpPr txBox="1">
            <a:spLocks noGrp="1"/>
          </p:cNvSpPr>
          <p:nvPr>
            <p:ph type="ftr" idx="11"/>
          </p:nvPr>
        </p:nvSpPr>
        <p:spPr>
          <a:xfrm>
            <a:off x="5867400" y="6288087"/>
            <a:ext cx="2676525"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13" name="Shape 113"/>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Picture with Caption, Alt.">
    <p:spTree>
      <p:nvGrpSpPr>
        <p:cNvPr id="1" name="Shape 114"/>
        <p:cNvGrpSpPr/>
        <p:nvPr/>
      </p:nvGrpSpPr>
      <p:grpSpPr>
        <a:xfrm>
          <a:off x="0" y="0"/>
          <a:ext cx="0" cy="0"/>
          <a:chOff x="0" y="0"/>
          <a:chExt cx="0" cy="0"/>
        </a:xfrm>
      </p:grpSpPr>
      <p:pic>
        <p:nvPicPr>
          <p:cNvPr id="115" name="Shape 115" descr="Overlay-PictureCaption-Extras.png"/>
          <p:cNvPicPr preferRelativeResize="0"/>
          <p:nvPr/>
        </p:nvPicPr>
        <p:blipFill rotWithShape="1">
          <a:blip r:embed="rId2">
            <a:alphaModFix/>
          </a:blip>
          <a:srcRect/>
          <a:stretch/>
        </p:blipFill>
        <p:spPr>
          <a:xfrm>
            <a:off x="158750" y="187325"/>
            <a:ext cx="8826498" cy="6483349"/>
          </a:xfrm>
          <a:prstGeom prst="rect">
            <a:avLst/>
          </a:prstGeom>
          <a:noFill/>
          <a:ln>
            <a:noFill/>
          </a:ln>
        </p:spPr>
      </p:pic>
      <p:sp>
        <p:nvSpPr>
          <p:cNvPr id="116" name="Shape 116"/>
          <p:cNvSpPr txBox="1">
            <a:spLocks noGrp="1"/>
          </p:cNvSpPr>
          <p:nvPr>
            <p:ph type="title"/>
          </p:nvPr>
        </p:nvSpPr>
        <p:spPr>
          <a:xfrm>
            <a:off x="4710953" y="533400"/>
            <a:ext cx="3657600" cy="1252536"/>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17" name="Shape 117"/>
          <p:cNvSpPr>
            <a:spLocks noGrp="1"/>
          </p:cNvSpPr>
          <p:nvPr>
            <p:ph type="pic" idx="2"/>
          </p:nvPr>
        </p:nvSpPr>
        <p:spPr>
          <a:xfrm flipH="1">
            <a:off x="596153" y="1600199"/>
            <a:ext cx="3657600" cy="3657601"/>
          </a:xfrm>
          <a:prstGeom prst="ellipse">
            <a:avLst/>
          </a:prstGeom>
          <a:blipFill rotWithShape="0">
            <a:blip r:embed="rId3">
              <a:alphaModFix/>
            </a:blip>
            <a:stretch>
              <a:fillRect/>
            </a:stretch>
          </a:blipFill>
          <a:ln w="2857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lnSpc>
                <a:spcPct val="100000"/>
              </a:lnSpc>
              <a:spcBef>
                <a:spcPts val="2000"/>
              </a:spcBef>
              <a:spcAft>
                <a:spcPts val="0"/>
              </a:spcAft>
              <a:buClr>
                <a:srgbClr val="001D4D"/>
              </a:buClr>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18" name="Shape 118"/>
          <p:cNvSpPr txBox="1">
            <a:spLocks noGrp="1"/>
          </p:cNvSpPr>
          <p:nvPr>
            <p:ph type="body" idx="1"/>
          </p:nvPr>
        </p:nvSpPr>
        <p:spPr>
          <a:xfrm>
            <a:off x="4710412" y="1828800"/>
            <a:ext cx="3657600" cy="3809998"/>
          </a:xfrm>
          <a:prstGeom prst="rect">
            <a:avLst/>
          </a:prstGeom>
          <a:noFill/>
          <a:ln>
            <a:noFill/>
          </a:ln>
        </p:spPr>
        <p:txBody>
          <a:bodyPr lIns="91425" tIns="91425" rIns="91425" bIns="91425" anchor="t" anchorCtr="0"/>
          <a:lstStyle>
            <a:lvl1pPr marL="0" marR="0" lvl="0" indent="0" algn="l" rtl="0">
              <a:lnSpc>
                <a:spcPct val="100000"/>
              </a:lnSpc>
              <a:spcBef>
                <a:spcPts val="20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19" name="Shape 119"/>
          <p:cNvSpPr txBox="1">
            <a:spLocks noGrp="1"/>
          </p:cNvSpPr>
          <p:nvPr>
            <p:ph type="dt" idx="10"/>
          </p:nvPr>
        </p:nvSpPr>
        <p:spPr>
          <a:xfrm>
            <a:off x="381000" y="6288087"/>
            <a:ext cx="1865312"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20" name="Shape 120"/>
          <p:cNvSpPr txBox="1">
            <a:spLocks noGrp="1"/>
          </p:cNvSpPr>
          <p:nvPr>
            <p:ph type="ftr" idx="11"/>
          </p:nvPr>
        </p:nvSpPr>
        <p:spPr>
          <a:xfrm>
            <a:off x="3325812" y="6288087"/>
            <a:ext cx="5218112"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21" name="Shape 121"/>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Picture above Caption">
    <p:spTree>
      <p:nvGrpSpPr>
        <p:cNvPr id="1" name="Shape 122"/>
        <p:cNvGrpSpPr/>
        <p:nvPr/>
      </p:nvGrpSpPr>
      <p:grpSpPr>
        <a:xfrm>
          <a:off x="0" y="0"/>
          <a:ext cx="0" cy="0"/>
          <a:chOff x="0" y="0"/>
          <a:chExt cx="0" cy="0"/>
        </a:xfrm>
      </p:grpSpPr>
      <p:pic>
        <p:nvPicPr>
          <p:cNvPr id="123" name="Shape 123" descr="Overlay-PictureCaption-Extras.png"/>
          <p:cNvPicPr preferRelativeResize="0"/>
          <p:nvPr/>
        </p:nvPicPr>
        <p:blipFill rotWithShape="1">
          <a:blip r:embed="rId2">
            <a:alphaModFix/>
          </a:blip>
          <a:srcRect/>
          <a:stretch/>
        </p:blipFill>
        <p:spPr>
          <a:xfrm>
            <a:off x="158750" y="187325"/>
            <a:ext cx="8826498" cy="6483349"/>
          </a:xfrm>
          <a:prstGeom prst="rect">
            <a:avLst/>
          </a:prstGeom>
          <a:noFill/>
          <a:ln>
            <a:noFill/>
          </a:ln>
        </p:spPr>
      </p:pic>
      <p:sp>
        <p:nvSpPr>
          <p:cNvPr id="124" name="Shape 124"/>
          <p:cNvSpPr txBox="1">
            <a:spLocks noGrp="1"/>
          </p:cNvSpPr>
          <p:nvPr>
            <p:ph type="title"/>
          </p:nvPr>
        </p:nvSpPr>
        <p:spPr>
          <a:xfrm>
            <a:off x="808037" y="3778623"/>
            <a:ext cx="7560514" cy="1102658"/>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25" name="Shape 125"/>
          <p:cNvSpPr>
            <a:spLocks noGrp="1"/>
          </p:cNvSpPr>
          <p:nvPr>
            <p:ph type="pic" idx="2"/>
          </p:nvPr>
        </p:nvSpPr>
        <p:spPr>
          <a:xfrm flipH="1">
            <a:off x="871583" y="762000"/>
            <a:ext cx="7427726" cy="2989730"/>
          </a:xfrm>
          <a:prstGeom prst="roundRect">
            <a:avLst>
              <a:gd name="adj" fmla="val 7476"/>
            </a:avLst>
          </a:prstGeom>
          <a:blipFill rotWithShape="0">
            <a:blip r:embed="rId3">
              <a:alphaModFix/>
            </a:blip>
            <a:stretch>
              <a:fillRect/>
            </a:stretch>
          </a:blipFill>
          <a:ln w="2857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lnSpc>
                <a:spcPct val="100000"/>
              </a:lnSpc>
              <a:spcBef>
                <a:spcPts val="2000"/>
              </a:spcBef>
              <a:spcAft>
                <a:spcPts val="0"/>
              </a:spcAft>
              <a:buClr>
                <a:srgbClr val="001D4D"/>
              </a:buClr>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26" name="Shape 126"/>
          <p:cNvSpPr txBox="1">
            <a:spLocks noGrp="1"/>
          </p:cNvSpPr>
          <p:nvPr>
            <p:ph type="body" idx="1"/>
          </p:nvPr>
        </p:nvSpPr>
        <p:spPr>
          <a:xfrm>
            <a:off x="808033" y="4827492"/>
            <a:ext cx="7559977" cy="1220881"/>
          </a:xfrm>
          <a:prstGeom prst="rect">
            <a:avLst/>
          </a:prstGeom>
          <a:noFill/>
          <a:ln>
            <a:noFill/>
          </a:ln>
        </p:spPr>
        <p:txBody>
          <a:bodyPr lIns="91425" tIns="91425" rIns="91425" bIns="91425" anchor="t" anchorCtr="0"/>
          <a:lstStyle>
            <a:lvl1pPr marL="0" marR="0" lvl="0" indent="0" algn="l" rtl="0">
              <a:lnSpc>
                <a:spcPct val="100000"/>
              </a:lnSpc>
              <a:spcBef>
                <a:spcPts val="6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27" name="Shape 127"/>
          <p:cNvSpPr txBox="1">
            <a:spLocks noGrp="1"/>
          </p:cNvSpPr>
          <p:nvPr>
            <p:ph type="dt" idx="10"/>
          </p:nvPr>
        </p:nvSpPr>
        <p:spPr>
          <a:xfrm>
            <a:off x="381000" y="6288087"/>
            <a:ext cx="1865312"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28" name="Shape 128"/>
          <p:cNvSpPr txBox="1">
            <a:spLocks noGrp="1"/>
          </p:cNvSpPr>
          <p:nvPr>
            <p:ph type="ftr" idx="11"/>
          </p:nvPr>
        </p:nvSpPr>
        <p:spPr>
          <a:xfrm>
            <a:off x="3325812" y="6288087"/>
            <a:ext cx="5218112"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29" name="Shape 129"/>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30"/>
        <p:cNvGrpSpPr/>
        <p:nvPr/>
      </p:nvGrpSpPr>
      <p:grpSpPr>
        <a:xfrm>
          <a:off x="0" y="0"/>
          <a:ext cx="0" cy="0"/>
          <a:chOff x="0" y="0"/>
          <a:chExt cx="0" cy="0"/>
        </a:xfrm>
      </p:grpSpPr>
      <p:pic>
        <p:nvPicPr>
          <p:cNvPr id="131" name="Shape 131"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132" name="Shape 132"/>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33" name="Shape 133"/>
          <p:cNvSpPr txBox="1">
            <a:spLocks noGrp="1"/>
          </p:cNvSpPr>
          <p:nvPr>
            <p:ph type="body" idx="1"/>
          </p:nvPr>
        </p:nvSpPr>
        <p:spPr>
          <a:xfrm rot="5400000">
            <a:off x="2466975" y="141288"/>
            <a:ext cx="4208462" cy="7583486"/>
          </a:xfrm>
          <a:prstGeom prst="rect">
            <a:avLst/>
          </a:prstGeom>
          <a:noFill/>
          <a:ln>
            <a:noFill/>
          </a:ln>
        </p:spPr>
        <p:txBody>
          <a:bodyPr lIns="91425" tIns="91425" rIns="91425" bIns="91425" anchor="t" anchorCtr="0"/>
          <a:lstStyle>
            <a:lvl1pPr marL="282575" marR="0" lvl="0" indent="-3175" algn="l" rtl="0">
              <a:lnSpc>
                <a:spcPct val="100000"/>
              </a:lnSpc>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34" name="Shape 134"/>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35" name="Shape 135"/>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36" name="Shape 136"/>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7"/>
        <p:cNvGrpSpPr/>
        <p:nvPr/>
      </p:nvGrpSpPr>
      <p:grpSpPr>
        <a:xfrm>
          <a:off x="0" y="0"/>
          <a:ext cx="0" cy="0"/>
          <a:chOff x="0" y="0"/>
          <a:chExt cx="0" cy="0"/>
        </a:xfrm>
      </p:grpSpPr>
      <p:pic>
        <p:nvPicPr>
          <p:cNvPr id="138" name="Shape 138"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139" name="Shape 139"/>
          <p:cNvSpPr txBox="1">
            <a:spLocks noGrp="1"/>
          </p:cNvSpPr>
          <p:nvPr>
            <p:ph type="title"/>
          </p:nvPr>
        </p:nvSpPr>
        <p:spPr>
          <a:xfrm rot="5400000">
            <a:off x="5373265" y="2734842"/>
            <a:ext cx="5268912" cy="135815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40" name="Shape 140"/>
          <p:cNvSpPr txBox="1">
            <a:spLocks noGrp="1"/>
          </p:cNvSpPr>
          <p:nvPr>
            <p:ph type="body" idx="1"/>
          </p:nvPr>
        </p:nvSpPr>
        <p:spPr>
          <a:xfrm rot="5400000">
            <a:off x="1230312" y="328612"/>
            <a:ext cx="5268911" cy="6170612"/>
          </a:xfrm>
          <a:prstGeom prst="rect">
            <a:avLst/>
          </a:prstGeom>
          <a:noFill/>
          <a:ln>
            <a:noFill/>
          </a:ln>
        </p:spPr>
        <p:txBody>
          <a:bodyPr lIns="91425" tIns="91425" rIns="91425" bIns="91425" anchor="t" anchorCtr="0"/>
          <a:lstStyle>
            <a:lvl1pPr marL="282575" marR="0" lvl="0" indent="-3175" algn="l" rtl="0">
              <a:lnSpc>
                <a:spcPct val="100000"/>
              </a:lnSpc>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41" name="Shape 141"/>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42" name="Shape 142"/>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43" name="Shape 143"/>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pic>
        <p:nvPicPr>
          <p:cNvPr id="25" name="Shape 25"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26" name="Shape 26"/>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7" name="Shape 27"/>
          <p:cNvSpPr txBox="1">
            <a:spLocks noGrp="1"/>
          </p:cNvSpPr>
          <p:nvPr>
            <p:ph type="body" idx="1"/>
          </p:nvPr>
        </p:nvSpPr>
        <p:spPr>
          <a:xfrm>
            <a:off x="779462" y="1828800"/>
            <a:ext cx="7583486" cy="4208462"/>
          </a:xfrm>
          <a:prstGeom prst="rect">
            <a:avLst/>
          </a:prstGeom>
          <a:noFill/>
          <a:ln>
            <a:noFill/>
          </a:ln>
        </p:spPr>
        <p:txBody>
          <a:bodyPr lIns="91425" tIns="91425" rIns="91425" bIns="91425" anchor="t" anchorCtr="0"/>
          <a:lstStyle>
            <a:lvl1pPr marL="282575" marR="0" lvl="0" indent="-3175" algn="l" rtl="0">
              <a:lnSpc>
                <a:spcPct val="100000"/>
              </a:lnSpc>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28" name="Shape 28"/>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1"/>
        <p:cNvGrpSpPr/>
        <p:nvPr/>
      </p:nvGrpSpPr>
      <p:grpSpPr>
        <a:xfrm>
          <a:off x="0" y="0"/>
          <a:ext cx="0" cy="0"/>
          <a:chOff x="0" y="0"/>
          <a:chExt cx="0" cy="0"/>
        </a:xfrm>
      </p:grpSpPr>
      <p:pic>
        <p:nvPicPr>
          <p:cNvPr id="32" name="Shape 32" descr="Overlay-SectionHeader.png"/>
          <p:cNvPicPr preferRelativeResize="0"/>
          <p:nvPr/>
        </p:nvPicPr>
        <p:blipFill rotWithShape="1">
          <a:blip r:embed="rId2">
            <a:alphaModFix/>
          </a:blip>
          <a:srcRect/>
          <a:stretch/>
        </p:blipFill>
        <p:spPr>
          <a:xfrm>
            <a:off x="381000" y="0"/>
            <a:ext cx="8826498" cy="6483349"/>
          </a:xfrm>
          <a:prstGeom prst="rect">
            <a:avLst/>
          </a:prstGeom>
          <a:noFill/>
          <a:ln>
            <a:noFill/>
          </a:ln>
        </p:spPr>
      </p:pic>
      <p:sp>
        <p:nvSpPr>
          <p:cNvPr id="33" name="Shape 33"/>
          <p:cNvSpPr txBox="1">
            <a:spLocks noGrp="1"/>
          </p:cNvSpPr>
          <p:nvPr>
            <p:ph type="title"/>
          </p:nvPr>
        </p:nvSpPr>
        <p:spPr>
          <a:xfrm>
            <a:off x="779462" y="2591358"/>
            <a:ext cx="7583486" cy="13620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4400" b="1"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34" name="Shape 34"/>
          <p:cNvSpPr txBox="1">
            <a:spLocks noGrp="1"/>
          </p:cNvSpPr>
          <p:nvPr>
            <p:ph type="body" idx="1"/>
          </p:nvPr>
        </p:nvSpPr>
        <p:spPr>
          <a:xfrm>
            <a:off x="779462" y="3950353"/>
            <a:ext cx="7583486" cy="1500187"/>
          </a:xfrm>
          <a:prstGeom prst="rect">
            <a:avLst/>
          </a:prstGeom>
          <a:noFill/>
          <a:ln>
            <a:noFill/>
          </a:ln>
        </p:spPr>
        <p:txBody>
          <a:bodyPr lIns="91425" tIns="91425" rIns="91425" bIns="91425" anchor="t" anchorCtr="0"/>
          <a:lstStyle>
            <a:lvl1pPr marL="0" marR="0" lvl="0"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888888"/>
              </a:buClr>
              <a:buFont typeface="Noto Sans Symbols"/>
              <a:buNone/>
              <a:defRPr sz="1600" b="0" i="0" u="none" strike="noStrike" cap="none">
                <a:solidFill>
                  <a:srgbClr val="888888"/>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888888"/>
              </a:buClr>
              <a:buFont typeface="Noto Sans Symbols"/>
              <a:buNone/>
              <a:defRPr sz="1400" b="0" i="0" u="none" strike="noStrike" cap="none">
                <a:solidFill>
                  <a:srgbClr val="888888"/>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888888"/>
              </a:buClr>
              <a:buFont typeface="Noto Sans Symbols"/>
              <a:buNone/>
              <a:defRPr sz="1400" b="0" i="0" u="none" strike="noStrike" cap="none">
                <a:solidFill>
                  <a:srgbClr val="888888"/>
                </a:solidFill>
                <a:latin typeface="Trebuchet MS"/>
                <a:ea typeface="Trebuchet MS"/>
                <a:cs typeface="Trebuchet MS"/>
                <a:sym typeface="Trebuchet MS"/>
              </a:defRPr>
            </a:lvl5pPr>
            <a:lvl6pPr marL="2286000" marR="0" lvl="5"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Trebuchet MS"/>
                <a:ea typeface="Trebuchet MS"/>
                <a:cs typeface="Trebuchet MS"/>
                <a:sym typeface="Trebuchet MS"/>
              </a:defRPr>
            </a:lvl6pPr>
            <a:lvl7pPr marL="2743200" marR="0" lvl="6"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Trebuchet MS"/>
                <a:ea typeface="Trebuchet MS"/>
                <a:cs typeface="Trebuchet MS"/>
                <a:sym typeface="Trebuchet MS"/>
              </a:defRPr>
            </a:lvl7pPr>
            <a:lvl8pPr marL="3200400" marR="0" lvl="7"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Trebuchet MS"/>
                <a:ea typeface="Trebuchet MS"/>
                <a:cs typeface="Trebuchet MS"/>
                <a:sym typeface="Trebuchet MS"/>
              </a:defRPr>
            </a:lvl8pPr>
            <a:lvl9pPr marL="3657600" marR="0" lvl="8"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Trebuchet MS"/>
                <a:ea typeface="Trebuchet MS"/>
                <a:cs typeface="Trebuchet MS"/>
                <a:sym typeface="Trebuchet MS"/>
              </a:defRPr>
            </a:lvl9pPr>
          </a:lstStyle>
          <a:p>
            <a:endParaRPr/>
          </a:p>
        </p:txBody>
      </p:sp>
      <p:sp>
        <p:nvSpPr>
          <p:cNvPr id="35" name="Shape 35"/>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8"/>
        <p:cNvGrpSpPr/>
        <p:nvPr/>
      </p:nvGrpSpPr>
      <p:grpSpPr>
        <a:xfrm>
          <a:off x="0" y="0"/>
          <a:ext cx="0" cy="0"/>
          <a:chOff x="0" y="0"/>
          <a:chExt cx="0" cy="0"/>
        </a:xfrm>
      </p:grpSpPr>
      <p:pic>
        <p:nvPicPr>
          <p:cNvPr id="39" name="Shape 39"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40" name="Shape 40"/>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41" name="Shape 41"/>
          <p:cNvSpPr txBox="1">
            <a:spLocks noGrp="1"/>
          </p:cNvSpPr>
          <p:nvPr>
            <p:ph type="body" idx="1"/>
          </p:nvPr>
        </p:nvSpPr>
        <p:spPr>
          <a:xfrm>
            <a:off x="779462" y="1828800"/>
            <a:ext cx="3657600" cy="4219575"/>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42" name="Shape 42"/>
          <p:cNvSpPr txBox="1">
            <a:spLocks noGrp="1"/>
          </p:cNvSpPr>
          <p:nvPr>
            <p:ph type="body" idx="2"/>
          </p:nvPr>
        </p:nvSpPr>
        <p:spPr>
          <a:xfrm>
            <a:off x="4688541" y="1828800"/>
            <a:ext cx="3657600" cy="4219575"/>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43" name="Shape 43"/>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45" name="Shape 45"/>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6"/>
        <p:cNvGrpSpPr/>
        <p:nvPr/>
      </p:nvGrpSpPr>
      <p:grpSpPr>
        <a:xfrm>
          <a:off x="0" y="0"/>
          <a:ext cx="0" cy="0"/>
          <a:chOff x="0" y="0"/>
          <a:chExt cx="0" cy="0"/>
        </a:xfrm>
      </p:grpSpPr>
      <p:pic>
        <p:nvPicPr>
          <p:cNvPr id="47" name="Shape 47"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cxnSp>
        <p:nvCxnSpPr>
          <p:cNvPr id="48" name="Shape 48"/>
          <p:cNvCxnSpPr/>
          <p:nvPr/>
        </p:nvCxnSpPr>
        <p:spPr>
          <a:xfrm>
            <a:off x="874712" y="2286000"/>
            <a:ext cx="3562350" cy="1587"/>
          </a:xfrm>
          <a:prstGeom prst="straightConnector1">
            <a:avLst/>
          </a:prstGeom>
          <a:noFill/>
          <a:ln w="19050" cap="flat" cmpd="sng">
            <a:solidFill>
              <a:schemeClr val="lt1"/>
            </a:solidFill>
            <a:prstDash val="solid"/>
            <a:round/>
            <a:headEnd type="none" w="med" len="med"/>
            <a:tailEnd type="none" w="med" len="med"/>
          </a:ln>
        </p:spPr>
      </p:cxnSp>
      <p:cxnSp>
        <p:nvCxnSpPr>
          <p:cNvPr id="49" name="Shape 49"/>
          <p:cNvCxnSpPr/>
          <p:nvPr/>
        </p:nvCxnSpPr>
        <p:spPr>
          <a:xfrm>
            <a:off x="4816475" y="2286000"/>
            <a:ext cx="3565525" cy="1587"/>
          </a:xfrm>
          <a:prstGeom prst="straightConnector1">
            <a:avLst/>
          </a:prstGeom>
          <a:noFill/>
          <a:ln w="19050" cap="flat" cmpd="sng">
            <a:solidFill>
              <a:schemeClr val="lt1"/>
            </a:solidFill>
            <a:prstDash val="solid"/>
            <a:round/>
            <a:headEnd type="none" w="med" len="med"/>
            <a:tailEnd type="none" w="med" len="med"/>
          </a:ln>
        </p:spPr>
      </p:cxnSp>
      <p:cxnSp>
        <p:nvCxnSpPr>
          <p:cNvPr id="50" name="Shape 50"/>
          <p:cNvCxnSpPr/>
          <p:nvPr/>
        </p:nvCxnSpPr>
        <p:spPr>
          <a:xfrm>
            <a:off x="874712" y="2286000"/>
            <a:ext cx="3562350" cy="1587"/>
          </a:xfrm>
          <a:prstGeom prst="straightConnector1">
            <a:avLst/>
          </a:prstGeom>
          <a:noFill/>
          <a:ln w="19050" cap="flat" cmpd="sng">
            <a:solidFill>
              <a:schemeClr val="lt1"/>
            </a:solidFill>
            <a:prstDash val="solid"/>
            <a:round/>
            <a:headEnd type="none" w="med" len="med"/>
            <a:tailEnd type="none" w="med" len="med"/>
          </a:ln>
        </p:spPr>
      </p:cxnSp>
      <p:cxnSp>
        <p:nvCxnSpPr>
          <p:cNvPr id="51" name="Shape 51"/>
          <p:cNvCxnSpPr/>
          <p:nvPr/>
        </p:nvCxnSpPr>
        <p:spPr>
          <a:xfrm>
            <a:off x="4816475" y="2286000"/>
            <a:ext cx="3565525" cy="1587"/>
          </a:xfrm>
          <a:prstGeom prst="straightConnector1">
            <a:avLst/>
          </a:prstGeom>
          <a:noFill/>
          <a:ln w="19050" cap="flat" cmpd="sng">
            <a:solidFill>
              <a:schemeClr val="lt1"/>
            </a:solidFill>
            <a:prstDash val="solid"/>
            <a:round/>
            <a:headEnd type="none" w="med" len="med"/>
            <a:tailEnd type="none" w="med" len="med"/>
          </a:ln>
        </p:spPr>
      </p:cxnSp>
      <p:sp>
        <p:nvSpPr>
          <p:cNvPr id="52" name="Shape 52"/>
          <p:cNvSpPr txBox="1">
            <a:spLocks noGrp="1"/>
          </p:cNvSpPr>
          <p:nvPr>
            <p:ph type="title"/>
          </p:nvPr>
        </p:nvSpPr>
        <p:spPr>
          <a:xfrm>
            <a:off x="779462" y="381000"/>
            <a:ext cx="7583486" cy="1044387"/>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53" name="Shape 53"/>
          <p:cNvSpPr txBox="1">
            <a:spLocks noGrp="1"/>
          </p:cNvSpPr>
          <p:nvPr>
            <p:ph type="body" idx="1"/>
          </p:nvPr>
        </p:nvSpPr>
        <p:spPr>
          <a:xfrm>
            <a:off x="779462" y="1438833"/>
            <a:ext cx="3657600" cy="789828"/>
          </a:xfrm>
          <a:prstGeom prst="rect">
            <a:avLst/>
          </a:prstGeom>
          <a:noFill/>
          <a:ln>
            <a:noFill/>
          </a:ln>
        </p:spPr>
        <p:txBody>
          <a:bodyPr lIns="91425" tIns="91425" rIns="91425" bIns="91425" anchor="b" anchorCtr="0"/>
          <a:lstStyle>
            <a:lvl1pPr marL="0" marR="0" lvl="0" indent="0" algn="ctr" rtl="0">
              <a:lnSpc>
                <a:spcPct val="107142"/>
              </a:lnSpc>
              <a:spcBef>
                <a:spcPts val="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2000" b="1"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800" b="1"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9pPr>
          </a:lstStyle>
          <a:p>
            <a:endParaRPr/>
          </a:p>
        </p:txBody>
      </p:sp>
      <p:sp>
        <p:nvSpPr>
          <p:cNvPr id="54" name="Shape 54"/>
          <p:cNvSpPr txBox="1">
            <a:spLocks noGrp="1"/>
          </p:cNvSpPr>
          <p:nvPr>
            <p:ph type="body" idx="2"/>
          </p:nvPr>
        </p:nvSpPr>
        <p:spPr>
          <a:xfrm>
            <a:off x="779462" y="2362199"/>
            <a:ext cx="3657600" cy="3686174"/>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9pPr>
          </a:lstStyle>
          <a:p>
            <a:endParaRPr/>
          </a:p>
        </p:txBody>
      </p:sp>
      <p:sp>
        <p:nvSpPr>
          <p:cNvPr id="55" name="Shape 55"/>
          <p:cNvSpPr txBox="1">
            <a:spLocks noGrp="1"/>
          </p:cNvSpPr>
          <p:nvPr>
            <p:ph type="body" idx="3"/>
          </p:nvPr>
        </p:nvSpPr>
        <p:spPr>
          <a:xfrm>
            <a:off x="4705350" y="1438833"/>
            <a:ext cx="3657600" cy="789828"/>
          </a:xfrm>
          <a:prstGeom prst="rect">
            <a:avLst/>
          </a:prstGeom>
          <a:noFill/>
          <a:ln>
            <a:noFill/>
          </a:ln>
        </p:spPr>
        <p:txBody>
          <a:bodyPr lIns="91425" tIns="91425" rIns="91425" bIns="91425" anchor="b" anchorCtr="0"/>
          <a:lstStyle>
            <a:lvl1pPr marL="0" marR="0" lvl="0" indent="0" algn="ctr" rtl="0">
              <a:lnSpc>
                <a:spcPct val="107142"/>
              </a:lnSpc>
              <a:spcBef>
                <a:spcPts val="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2000" b="1"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800" b="1"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9pPr>
          </a:lstStyle>
          <a:p>
            <a:endParaRPr/>
          </a:p>
        </p:txBody>
      </p:sp>
      <p:sp>
        <p:nvSpPr>
          <p:cNvPr id="56" name="Shape 56"/>
          <p:cNvSpPr txBox="1">
            <a:spLocks noGrp="1"/>
          </p:cNvSpPr>
          <p:nvPr>
            <p:ph type="body" idx="4"/>
          </p:nvPr>
        </p:nvSpPr>
        <p:spPr>
          <a:xfrm>
            <a:off x="4705350" y="2362199"/>
            <a:ext cx="3657600" cy="3686174"/>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9pPr>
          </a:lstStyle>
          <a:p>
            <a:endParaRPr/>
          </a:p>
        </p:txBody>
      </p:sp>
      <p:sp>
        <p:nvSpPr>
          <p:cNvPr id="57" name="Shape 57"/>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Shape 60"/>
        <p:cNvGrpSpPr/>
        <p:nvPr/>
      </p:nvGrpSpPr>
      <p:grpSpPr>
        <a:xfrm>
          <a:off x="0" y="0"/>
          <a:ext cx="0" cy="0"/>
          <a:chOff x="0" y="0"/>
          <a:chExt cx="0" cy="0"/>
        </a:xfrm>
      </p:grpSpPr>
      <p:pic>
        <p:nvPicPr>
          <p:cNvPr id="61" name="Shape 61"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62" name="Shape 62"/>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63" name="Shape 63"/>
          <p:cNvSpPr txBox="1">
            <a:spLocks noGrp="1"/>
          </p:cNvSpPr>
          <p:nvPr>
            <p:ph type="body" idx="1"/>
          </p:nvPr>
        </p:nvSpPr>
        <p:spPr>
          <a:xfrm>
            <a:off x="779462" y="1828800"/>
            <a:ext cx="7585076"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64" name="Shape 64"/>
          <p:cNvSpPr txBox="1">
            <a:spLocks noGrp="1"/>
          </p:cNvSpPr>
          <p:nvPr>
            <p:ph type="body" idx="2"/>
          </p:nvPr>
        </p:nvSpPr>
        <p:spPr>
          <a:xfrm>
            <a:off x="779462" y="3991816"/>
            <a:ext cx="7585076"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65" name="Shape 65"/>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 Content">
    <p:spTree>
      <p:nvGrpSpPr>
        <p:cNvPr id="1" name="Shape 68"/>
        <p:cNvGrpSpPr/>
        <p:nvPr/>
      </p:nvGrpSpPr>
      <p:grpSpPr>
        <a:xfrm>
          <a:off x="0" y="0"/>
          <a:ext cx="0" cy="0"/>
          <a:chOff x="0" y="0"/>
          <a:chExt cx="0" cy="0"/>
        </a:xfrm>
      </p:grpSpPr>
      <p:pic>
        <p:nvPicPr>
          <p:cNvPr id="69" name="Shape 69"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70" name="Shape 70"/>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71" name="Shape 71"/>
          <p:cNvSpPr txBox="1">
            <a:spLocks noGrp="1"/>
          </p:cNvSpPr>
          <p:nvPr>
            <p:ph type="body" idx="1"/>
          </p:nvPr>
        </p:nvSpPr>
        <p:spPr>
          <a:xfrm>
            <a:off x="4710953" y="1828800"/>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72" name="Shape 72"/>
          <p:cNvSpPr txBox="1">
            <a:spLocks noGrp="1"/>
          </p:cNvSpPr>
          <p:nvPr>
            <p:ph type="body" idx="2"/>
          </p:nvPr>
        </p:nvSpPr>
        <p:spPr>
          <a:xfrm>
            <a:off x="4710953" y="3991816"/>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73" name="Shape 73"/>
          <p:cNvSpPr txBox="1">
            <a:spLocks noGrp="1"/>
          </p:cNvSpPr>
          <p:nvPr>
            <p:ph type="body" idx="3"/>
          </p:nvPr>
        </p:nvSpPr>
        <p:spPr>
          <a:xfrm>
            <a:off x="779462" y="1828800"/>
            <a:ext cx="3657600" cy="4219575"/>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74" name="Shape 74"/>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4 Content">
    <p:spTree>
      <p:nvGrpSpPr>
        <p:cNvPr id="1" name="Shape 77"/>
        <p:cNvGrpSpPr/>
        <p:nvPr/>
      </p:nvGrpSpPr>
      <p:grpSpPr>
        <a:xfrm>
          <a:off x="0" y="0"/>
          <a:ext cx="0" cy="0"/>
          <a:chOff x="0" y="0"/>
          <a:chExt cx="0" cy="0"/>
        </a:xfrm>
      </p:grpSpPr>
      <p:pic>
        <p:nvPicPr>
          <p:cNvPr id="78" name="Shape 78"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79" name="Shape 79"/>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80" name="Shape 80"/>
          <p:cNvSpPr txBox="1">
            <a:spLocks noGrp="1"/>
          </p:cNvSpPr>
          <p:nvPr>
            <p:ph type="body" idx="1"/>
          </p:nvPr>
        </p:nvSpPr>
        <p:spPr>
          <a:xfrm>
            <a:off x="779462" y="1828800"/>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1" name="Shape 81"/>
          <p:cNvSpPr txBox="1">
            <a:spLocks noGrp="1"/>
          </p:cNvSpPr>
          <p:nvPr>
            <p:ph type="body" idx="2"/>
          </p:nvPr>
        </p:nvSpPr>
        <p:spPr>
          <a:xfrm>
            <a:off x="779462" y="3991816"/>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2" name="Shape 82"/>
          <p:cNvSpPr txBox="1">
            <a:spLocks noGrp="1"/>
          </p:cNvSpPr>
          <p:nvPr>
            <p:ph type="body" idx="3"/>
          </p:nvPr>
        </p:nvSpPr>
        <p:spPr>
          <a:xfrm>
            <a:off x="4710953" y="1828800"/>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3" name="Shape 83"/>
          <p:cNvSpPr txBox="1">
            <a:spLocks noGrp="1"/>
          </p:cNvSpPr>
          <p:nvPr>
            <p:ph type="body" idx="4"/>
          </p:nvPr>
        </p:nvSpPr>
        <p:spPr>
          <a:xfrm>
            <a:off x="4710953" y="3991816"/>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4" name="Shape 84"/>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85" name="Shape 85"/>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87"/>
        <p:cNvGrpSpPr/>
        <p:nvPr/>
      </p:nvGrpSpPr>
      <p:grpSpPr>
        <a:xfrm>
          <a:off x="0" y="0"/>
          <a:ext cx="0" cy="0"/>
          <a:chOff x="0" y="0"/>
          <a:chExt cx="0" cy="0"/>
        </a:xfrm>
      </p:grpSpPr>
      <p:pic>
        <p:nvPicPr>
          <p:cNvPr id="88" name="Shape 88"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89" name="Shape 89"/>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90" name="Shape 90"/>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1" name="Shape 91"/>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190500" y="190500"/>
            <a:ext cx="8764587" cy="6478588"/>
          </a:xfrm>
          <a:prstGeom prst="round2DiagRect">
            <a:avLst>
              <a:gd name="adj1" fmla="val 9416"/>
              <a:gd name="adj2" fmla="val 0"/>
            </a:avLst>
          </a:prstGeom>
          <a:gradFill>
            <a:gsLst>
              <a:gs pos="0">
                <a:srgbClr val="B27A00"/>
              </a:gs>
              <a:gs pos="13000">
                <a:srgbClr val="B27A00"/>
              </a:gs>
              <a:gs pos="100000">
                <a:schemeClr val="lt1"/>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1" name="Shape 11"/>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2" name="Shape 12"/>
          <p:cNvSpPr txBox="1">
            <a:spLocks noGrp="1"/>
          </p:cNvSpPr>
          <p:nvPr>
            <p:ph type="body" idx="1"/>
          </p:nvPr>
        </p:nvSpPr>
        <p:spPr>
          <a:xfrm>
            <a:off x="779462" y="1828800"/>
            <a:ext cx="7583486" cy="4208462"/>
          </a:xfrm>
          <a:prstGeom prst="rect">
            <a:avLst/>
          </a:prstGeom>
          <a:noFill/>
          <a:ln>
            <a:noFill/>
          </a:ln>
        </p:spPr>
        <p:txBody>
          <a:bodyPr lIns="91425" tIns="91425" rIns="91425" bIns="91425" anchor="t" anchorCtr="0"/>
          <a:lstStyle>
            <a:lvl1pPr marL="282575" marR="0" lvl="0" indent="-3175" algn="l" rtl="0">
              <a:lnSpc>
                <a:spcPct val="100000"/>
              </a:lnSpc>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3" name="Shape 13"/>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5" name="Shape 15"/>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pic>
        <p:nvPicPr>
          <p:cNvPr id="16" name="Shape 16" descr="FIULogo_H_CMYK_fx.png"/>
          <p:cNvPicPr preferRelativeResize="0"/>
          <p:nvPr/>
        </p:nvPicPr>
        <p:blipFill rotWithShape="1">
          <a:blip r:embed="rId18">
            <a:alphaModFix/>
          </a:blip>
          <a:srcRect/>
          <a:stretch/>
        </p:blipFill>
        <p:spPr>
          <a:xfrm>
            <a:off x="6103937" y="5959475"/>
            <a:ext cx="2430462" cy="69373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mailto:smahm016@fiu.edu" TargetMode="External"/><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hyperlink" Target="mailto:ssing091@fiu.edu" TargetMode="External"/><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ctrTitle"/>
          </p:nvPr>
        </p:nvSpPr>
        <p:spPr>
          <a:xfrm>
            <a:off x="135925" y="1278725"/>
            <a:ext cx="8686800" cy="4466091"/>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4400" b="0" i="0" u="none" strike="noStrike" cap="none">
                <a:solidFill>
                  <a:srgbClr val="001D4D"/>
                </a:solidFill>
                <a:latin typeface="Trebuchet MS"/>
                <a:ea typeface="Trebuchet MS"/>
                <a:cs typeface="Trebuchet MS"/>
                <a:sym typeface="Trebuchet MS"/>
              </a:rPr>
              <a:t>Social App Ver 1.0</a:t>
            </a:r>
          </a:p>
          <a:p>
            <a:pPr marL="0" marR="0" lvl="0" indent="0" algn="ctr" rtl="0">
              <a:lnSpc>
                <a:spcPct val="100000"/>
              </a:lnSpc>
              <a:spcBef>
                <a:spcPts val="0"/>
              </a:spcBef>
              <a:spcAft>
                <a:spcPts val="0"/>
              </a:spcAft>
              <a:buClr>
                <a:srgbClr val="001D4D"/>
              </a:buClr>
              <a:buSzPct val="25000"/>
              <a:buFont typeface="Trebuchet MS"/>
              <a:buNone/>
            </a:pPr>
            <a:endParaRPr sz="2900" b="0" i="0" u="none" strike="noStrike" cap="none">
              <a:solidFill>
                <a:srgbClr val="001D4D"/>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1D4D"/>
              </a:buClr>
              <a:buSzPct val="25000"/>
              <a:buFont typeface="Trebuchet MS"/>
              <a:buNone/>
            </a:pPr>
            <a:r>
              <a:rPr lang="en-US" sz="2500" b="0" i="0" u="none" strike="noStrike" cap="none">
                <a:solidFill>
                  <a:srgbClr val="001D4D"/>
                </a:solidFill>
                <a:latin typeface="Trebuchet MS"/>
                <a:ea typeface="Trebuchet MS"/>
                <a:cs typeface="Trebuchet MS"/>
                <a:sym typeface="Trebuchet MS"/>
              </a:rPr>
              <a:t>Team Member(s): Shamsed Mahmud</a:t>
            </a:r>
          </a:p>
          <a:p>
            <a:pPr marL="0" marR="0" lvl="0" indent="0" algn="l" rtl="0">
              <a:lnSpc>
                <a:spcPct val="100000"/>
              </a:lnSpc>
              <a:spcBef>
                <a:spcPts val="0"/>
              </a:spcBef>
              <a:spcAft>
                <a:spcPts val="0"/>
              </a:spcAft>
              <a:buClr>
                <a:srgbClr val="001D4D"/>
              </a:buClr>
              <a:buSzPct val="25000"/>
              <a:buFont typeface="Trebuchet MS"/>
              <a:buNone/>
            </a:pPr>
            <a:r>
              <a:rPr lang="en-US" sz="2500" b="0" i="0" u="none" strike="noStrike" cap="none">
                <a:solidFill>
                  <a:srgbClr val="001D4D"/>
                </a:solidFill>
                <a:latin typeface="Trebuchet MS"/>
                <a:ea typeface="Trebuchet MS"/>
                <a:cs typeface="Trebuchet MS"/>
                <a:sym typeface="Trebuchet MS"/>
              </a:rPr>
              <a:t>                                             Sirisha Singaraju</a:t>
            </a:r>
            <a:br>
              <a:rPr lang="en-US" sz="2500" b="0" i="0" u="none" strike="noStrike" cap="none">
                <a:solidFill>
                  <a:srgbClr val="001D4D"/>
                </a:solidFill>
                <a:latin typeface="Trebuchet MS"/>
                <a:ea typeface="Trebuchet MS"/>
                <a:cs typeface="Trebuchet MS"/>
                <a:sym typeface="Trebuchet MS"/>
              </a:rPr>
            </a:br>
            <a:r>
              <a:rPr lang="en-US" sz="2500" b="0" i="0" u="none" strike="noStrike" cap="none">
                <a:solidFill>
                  <a:srgbClr val="001D4D"/>
                </a:solidFill>
                <a:latin typeface="Trebuchet MS"/>
                <a:ea typeface="Trebuchet MS"/>
                <a:cs typeface="Trebuchet MS"/>
                <a:sym typeface="Trebuchet MS"/>
              </a:rPr>
              <a:t>                  Product Owner(s):Rick Little</a:t>
            </a:r>
            <a:br>
              <a:rPr lang="en-US" sz="2500" b="0" i="0" u="none" strike="noStrike" cap="none">
                <a:solidFill>
                  <a:srgbClr val="001D4D"/>
                </a:solidFill>
                <a:latin typeface="Trebuchet MS"/>
                <a:ea typeface="Trebuchet MS"/>
                <a:cs typeface="Trebuchet MS"/>
                <a:sym typeface="Trebuchet MS"/>
              </a:rPr>
            </a:br>
            <a:r>
              <a:rPr lang="en-US" sz="2500" b="0" i="0" u="none" strike="noStrike" cap="none">
                <a:solidFill>
                  <a:srgbClr val="001D4D"/>
                </a:solidFill>
                <a:latin typeface="Trebuchet MS"/>
                <a:ea typeface="Trebuchet MS"/>
                <a:cs typeface="Trebuchet MS"/>
                <a:sym typeface="Trebuchet MS"/>
              </a:rPr>
              <a:t>                                             Mohsen Taheri</a:t>
            </a:r>
            <a:br>
              <a:rPr lang="en-US" sz="2500" b="0" i="0" u="none" strike="noStrike" cap="none">
                <a:solidFill>
                  <a:srgbClr val="001D4D"/>
                </a:solidFill>
                <a:latin typeface="Trebuchet MS"/>
                <a:ea typeface="Trebuchet MS"/>
                <a:cs typeface="Trebuchet MS"/>
                <a:sym typeface="Trebuchet MS"/>
              </a:rPr>
            </a:br>
            <a:r>
              <a:rPr lang="en-US" sz="2500" b="0" i="0" u="none" strike="noStrike" cap="none">
                <a:solidFill>
                  <a:srgbClr val="001D4D"/>
                </a:solidFill>
                <a:latin typeface="Trebuchet MS"/>
                <a:ea typeface="Trebuchet MS"/>
                <a:cs typeface="Trebuchet MS"/>
                <a:sym typeface="Trebuchet MS"/>
              </a:rPr>
              <a:t>                  Course Instructor: Masoud Sadjadi</a:t>
            </a:r>
            <a:br>
              <a:rPr lang="en-US" sz="2800" b="0" i="0" u="none" strike="noStrike" cap="none">
                <a:solidFill>
                  <a:srgbClr val="001D4D"/>
                </a:solidFill>
                <a:latin typeface="Trebuchet MS"/>
                <a:ea typeface="Trebuchet MS"/>
                <a:cs typeface="Trebuchet MS"/>
                <a:sym typeface="Trebuchet MS"/>
              </a:rPr>
            </a:br>
            <a:br>
              <a:rPr lang="en-US" sz="4400" b="0" i="0" u="none" strike="noStrike" cap="none">
                <a:solidFill>
                  <a:srgbClr val="001D4D"/>
                </a:solidFill>
                <a:latin typeface="Trebuchet MS"/>
                <a:ea typeface="Trebuchet MS"/>
                <a:cs typeface="Trebuchet MS"/>
                <a:sym typeface="Trebuchet MS"/>
              </a:rPr>
            </a:br>
            <a:endParaRPr lang="en-US" sz="4400" b="0" i="0" u="none" strike="noStrike" cap="none">
              <a:solidFill>
                <a:srgbClr val="001D4D"/>
              </a:solidFill>
              <a:latin typeface="Trebuchet MS"/>
              <a:ea typeface="Trebuchet MS"/>
              <a:cs typeface="Trebuchet MS"/>
              <a:sym typeface="Trebuchet MS"/>
            </a:endParaRPr>
          </a:p>
        </p:txBody>
      </p:sp>
      <p:sp>
        <p:nvSpPr>
          <p:cNvPr id="150" name="Shape 150"/>
          <p:cNvSpPr txBox="1">
            <a:spLocks noGrp="1"/>
          </p:cNvSpPr>
          <p:nvPr>
            <p:ph type="subTitle" idx="1"/>
          </p:nvPr>
        </p:nvSpPr>
        <p:spPr>
          <a:xfrm>
            <a:off x="228600" y="5643562"/>
            <a:ext cx="8686800" cy="1219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Noto Sans Symbols"/>
              <a:buNone/>
            </a:pPr>
            <a:r>
              <a:rPr lang="en-US" sz="1800" b="0" i="0" u="none" strike="noStrike" cap="none">
                <a:solidFill>
                  <a:srgbClr val="666666"/>
                </a:solidFill>
                <a:latin typeface="Trebuchet MS"/>
                <a:ea typeface="Trebuchet MS"/>
                <a:cs typeface="Trebuchet MS"/>
                <a:sym typeface="Trebuchet MS"/>
              </a:rPr>
              <a:t> </a:t>
            </a:r>
          </a:p>
        </p:txBody>
      </p:sp>
      <p:sp>
        <p:nvSpPr>
          <p:cNvPr id="151" name="Shape 151"/>
          <p:cNvSpPr txBox="1"/>
          <p:nvPr/>
        </p:nvSpPr>
        <p:spPr>
          <a:xfrm>
            <a:off x="135925" y="556025"/>
            <a:ext cx="8686800" cy="722699"/>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3600" b="0" i="0" u="none" strike="noStrike" cap="none">
                <a:solidFill>
                  <a:srgbClr val="001D4D"/>
                </a:solidFill>
                <a:latin typeface="Trebuchet MS"/>
                <a:ea typeface="Trebuchet MS"/>
                <a:cs typeface="Trebuchet MS"/>
                <a:sym typeface="Trebuchet MS"/>
              </a:rPr>
              <a:t>Final Presentation</a:t>
            </a:r>
          </a:p>
          <a:p>
            <a:pPr marL="0" marR="0" lvl="0" indent="0" algn="ctr" rtl="0">
              <a:lnSpc>
                <a:spcPct val="100000"/>
              </a:lnSpc>
              <a:spcBef>
                <a:spcPts val="0"/>
              </a:spcBef>
              <a:spcAft>
                <a:spcPts val="0"/>
              </a:spcAft>
              <a:buClr>
                <a:schemeClr val="dk1"/>
              </a:buClr>
              <a:buSzPct val="25000"/>
              <a:buFont typeface="Arial"/>
              <a:buNone/>
            </a:pPr>
            <a:r>
              <a:rPr lang="en-US" sz="2600" b="0" i="0" u="none" strike="noStrike" cap="none">
                <a:solidFill>
                  <a:srgbClr val="001D4D"/>
                </a:solidFill>
                <a:latin typeface="Trebuchet MS"/>
                <a:ea typeface="Trebuchet MS"/>
                <a:cs typeface="Trebuchet MS"/>
                <a:sym typeface="Trebuchet MS"/>
              </a:rPr>
              <a:t>Fall 2016</a:t>
            </a:r>
          </a:p>
        </p:txBody>
      </p:sp>
      <p:sp>
        <p:nvSpPr>
          <p:cNvPr id="152" name="Shape 152"/>
          <p:cNvSpPr txBox="1"/>
          <p:nvPr/>
        </p:nvSpPr>
        <p:spPr>
          <a:xfrm>
            <a:off x="585850" y="5942950"/>
            <a:ext cx="1550700" cy="620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3" name="Shape 153"/>
          <p:cNvSpPr txBox="1"/>
          <p:nvPr/>
        </p:nvSpPr>
        <p:spPr>
          <a:xfrm>
            <a:off x="1361200" y="5203707"/>
            <a:ext cx="6530008" cy="58477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1600" b="1" i="0" u="none" strike="noStrike" cap="none">
                <a:solidFill>
                  <a:srgbClr val="001D4D"/>
                </a:solidFill>
                <a:latin typeface="Trebuchet MS"/>
                <a:ea typeface="Trebuchet MS"/>
                <a:cs typeface="Trebuchet MS"/>
                <a:sym typeface="Trebuchet MS"/>
              </a:rPr>
              <a:t>School of Computing and Information Sciences</a:t>
            </a:r>
            <a:br>
              <a:rPr lang="en-US" sz="1600" b="1" i="0" u="none" strike="noStrike" cap="none">
                <a:solidFill>
                  <a:srgbClr val="001D4D"/>
                </a:solidFill>
                <a:latin typeface="Trebuchet MS"/>
                <a:ea typeface="Trebuchet MS"/>
                <a:cs typeface="Trebuchet MS"/>
                <a:sym typeface="Trebuchet MS"/>
              </a:rPr>
            </a:br>
            <a:r>
              <a:rPr lang="en-US" sz="1600" b="1" i="0" u="none" strike="noStrike" cap="none">
                <a:solidFill>
                  <a:srgbClr val="001D4D"/>
                </a:solidFill>
                <a:latin typeface="Trebuchet MS"/>
                <a:ea typeface="Trebuchet MS"/>
                <a:cs typeface="Trebuchet MS"/>
                <a:sym typeface="Trebuchet MS"/>
              </a:rPr>
              <a:t>Florida International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Class Diagrams-2</a:t>
            </a:r>
          </a:p>
        </p:txBody>
      </p:sp>
      <p:pic>
        <p:nvPicPr>
          <p:cNvPr id="218" name="Shape 218" descr="Sprint3_Class.jpg"/>
          <p:cNvPicPr preferRelativeResize="0"/>
          <p:nvPr/>
        </p:nvPicPr>
        <p:blipFill rotWithShape="1">
          <a:blip r:embed="rId3">
            <a:alphaModFix/>
          </a:blip>
          <a:srcRect/>
          <a:stretch/>
        </p:blipFill>
        <p:spPr>
          <a:xfrm>
            <a:off x="4466878" y="1798982"/>
            <a:ext cx="3553998" cy="3478695"/>
          </a:xfrm>
          <a:prstGeom prst="rect">
            <a:avLst/>
          </a:prstGeom>
          <a:noFill/>
          <a:ln>
            <a:noFill/>
          </a:ln>
        </p:spPr>
      </p:pic>
      <p:pic>
        <p:nvPicPr>
          <p:cNvPr id="219" name="Shape 219" descr="https://lh6.googleusercontent.com/jNOt44f0DYGuhtYZvaujHDk98A0zANp5RWYIHc0qkYDO8m1MARWT8nOJgMg93H-B-yF54c5wk41RLE0LOOiE9okl7OH9hX-9yx4vVLWj6CKcBDrYvZRdg7tFTcKnwHOJF4dhdpGs"/>
          <p:cNvPicPr preferRelativeResize="0"/>
          <p:nvPr/>
        </p:nvPicPr>
        <p:blipFill rotWithShape="1">
          <a:blip r:embed="rId4">
            <a:alphaModFix/>
          </a:blip>
          <a:srcRect/>
          <a:stretch/>
        </p:blipFill>
        <p:spPr>
          <a:xfrm>
            <a:off x="454991" y="1798982"/>
            <a:ext cx="3610113" cy="34786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779462" y="381000"/>
            <a:ext cx="7583400" cy="1044599"/>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User Stories-1 </a:t>
            </a:r>
          </a:p>
        </p:txBody>
      </p:sp>
      <p:sp>
        <p:nvSpPr>
          <p:cNvPr id="226" name="Shape 226"/>
          <p:cNvSpPr txBox="1">
            <a:spLocks noGrp="1"/>
          </p:cNvSpPr>
          <p:nvPr>
            <p:ph type="body" idx="1"/>
          </p:nvPr>
        </p:nvSpPr>
        <p:spPr>
          <a:xfrm>
            <a:off x="779462" y="1828800"/>
            <a:ext cx="7583400" cy="42083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1. User Story-89: Application Launch</a:t>
            </a:r>
          </a:p>
          <a:p>
            <a:pPr marL="0" marR="0" lvl="0" indent="0" algn="l" rtl="0">
              <a:lnSpc>
                <a:spcPct val="100000"/>
              </a:lnSpc>
              <a:spcBef>
                <a:spcPts val="200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2. User Story-120: Testing Home and Blog feature of Android Application</a:t>
            </a:r>
          </a:p>
          <a:p>
            <a:pPr marL="0" marR="0" lvl="0" indent="0" algn="l" rtl="0">
              <a:lnSpc>
                <a:spcPct val="100000"/>
              </a:lnSpc>
              <a:spcBef>
                <a:spcPts val="200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3. User Story-121: Testing Calender and Contact feature of Android Application</a:t>
            </a:r>
          </a:p>
          <a:p>
            <a:pPr marL="0" marR="0" lvl="0" indent="0" algn="l" rtl="0">
              <a:lnSpc>
                <a:spcPct val="100000"/>
              </a:lnSpc>
              <a:spcBef>
                <a:spcPts val="200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4. User Story-122: Deployment of App in the Google Play</a:t>
            </a:r>
          </a:p>
          <a:p>
            <a:pPr marL="0" marR="0" lvl="0" indent="0" algn="l" rtl="0">
              <a:lnSpc>
                <a:spcPct val="100000"/>
              </a:lnSpc>
              <a:spcBef>
                <a:spcPts val="200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5.User Story-123: Performance Enhancement and Progress Bar</a:t>
            </a:r>
          </a:p>
          <a:p>
            <a:pPr marL="0" marR="0" lvl="0" indent="0" algn="l" rtl="0">
              <a:lnSpc>
                <a:spcPct val="100000"/>
              </a:lnSpc>
              <a:spcBef>
                <a:spcPts val="2000"/>
              </a:spcBef>
              <a:spcAft>
                <a:spcPts val="0"/>
              </a:spcAft>
              <a:buClr>
                <a:srgbClr val="001D4D"/>
              </a:buClr>
              <a:buSzPct val="25000"/>
              <a:buFont typeface="Noto Sans Symbols"/>
              <a:buNone/>
            </a:pPr>
            <a:endParaRPr sz="2200" b="0" i="0" u="none" strike="noStrike" cap="none">
              <a:solidFill>
                <a:srgbClr val="001D4D"/>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User Stories-2</a:t>
            </a:r>
          </a:p>
        </p:txBody>
      </p:sp>
      <p:sp>
        <p:nvSpPr>
          <p:cNvPr id="232" name="Shape 232"/>
          <p:cNvSpPr txBox="1">
            <a:spLocks noGrp="1"/>
          </p:cNvSpPr>
          <p:nvPr>
            <p:ph type="body" idx="1"/>
          </p:nvPr>
        </p:nvSpPr>
        <p:spPr>
          <a:xfrm>
            <a:off x="779462" y="1828800"/>
            <a:ext cx="7583486" cy="4208462"/>
          </a:xfrm>
          <a:prstGeom prst="rect">
            <a:avLst/>
          </a:prstGeom>
          <a:noFill/>
          <a:ln>
            <a:noFill/>
          </a:ln>
        </p:spPr>
        <p:txBody>
          <a:bodyPr lIns="91425" tIns="91425" rIns="91425" bIns="91425" anchor="t" anchorCtr="0">
            <a:noAutofit/>
          </a:bodyPr>
          <a:lstStyle/>
          <a:p>
            <a:pPr marL="0" marR="0" lvl="0" indent="0" algn="just" rtl="0">
              <a:lnSpc>
                <a:spcPct val="100000"/>
              </a:lnSpc>
              <a:spcBef>
                <a:spcPts val="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6. User Story-125: Adding E-mail and Message to Web and mobile Application</a:t>
            </a:r>
          </a:p>
          <a:p>
            <a:pPr marL="0" marR="0" lvl="0" indent="0" algn="just" rtl="0">
              <a:lnSpc>
                <a:spcPct val="100000"/>
              </a:lnSpc>
              <a:spcBef>
                <a:spcPts val="200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7. User Story-126: Add Get-In-Touch form to Web and mobile Application</a:t>
            </a:r>
          </a:p>
          <a:p>
            <a:pPr marL="0" marR="0" lvl="0" indent="0" algn="just" rtl="0">
              <a:lnSpc>
                <a:spcPct val="100000"/>
              </a:lnSpc>
              <a:spcBef>
                <a:spcPts val="200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8. User Story-127-128: Convert PPLM form to dynamic web and Mobile Application</a:t>
            </a:r>
          </a:p>
          <a:p>
            <a:pPr marL="0" marR="0" lvl="0" indent="0" algn="just" rtl="0">
              <a:lnSpc>
                <a:spcPct val="100000"/>
              </a:lnSpc>
              <a:spcBef>
                <a:spcPts val="200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9. User Story-130 and 132: Convert Transformative Education Center and Transformative Praxis Center form into dynamic web application and Mobile Application </a:t>
            </a:r>
          </a:p>
          <a:p>
            <a:pPr marL="139700" marR="0" lvl="0" indent="0" algn="l" rtl="0">
              <a:lnSpc>
                <a:spcPct val="100000"/>
              </a:lnSpc>
              <a:spcBef>
                <a:spcPts val="2000"/>
              </a:spcBef>
              <a:spcAft>
                <a:spcPts val="0"/>
              </a:spcAft>
              <a:buClr>
                <a:srgbClr val="001D4D"/>
              </a:buClr>
              <a:buSzPct val="25000"/>
              <a:buFont typeface="Noto Sans Symbols"/>
              <a:buNone/>
            </a:pPr>
            <a:endParaRPr sz="2200" b="0" i="0" u="none" strike="noStrike" cap="none">
              <a:solidFill>
                <a:srgbClr val="001D4D"/>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User Stories-3</a:t>
            </a:r>
          </a:p>
        </p:txBody>
      </p:sp>
      <p:sp>
        <p:nvSpPr>
          <p:cNvPr id="238" name="Shape 238"/>
          <p:cNvSpPr txBox="1">
            <a:spLocks noGrp="1"/>
          </p:cNvSpPr>
          <p:nvPr>
            <p:ph type="body" idx="1"/>
          </p:nvPr>
        </p:nvSpPr>
        <p:spPr>
          <a:xfrm>
            <a:off x="779462" y="1828800"/>
            <a:ext cx="7583486" cy="4208462"/>
          </a:xfrm>
          <a:prstGeom prst="rect">
            <a:avLst/>
          </a:prstGeom>
          <a:noFill/>
          <a:ln>
            <a:noFill/>
          </a:ln>
        </p:spPr>
        <p:txBody>
          <a:bodyPr lIns="91425" tIns="91425" rIns="91425" bIns="91425" anchor="t" anchorCtr="0">
            <a:noAutofit/>
          </a:bodyPr>
          <a:lstStyle/>
          <a:p>
            <a:pPr marL="139700" marR="0" lvl="0" indent="0" algn="just" rtl="0">
              <a:lnSpc>
                <a:spcPct val="100000"/>
              </a:lnSpc>
              <a:spcBef>
                <a:spcPts val="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10.User Story-129 and 131: Convert Transformative Research Form and Add banner to e-stop website.</a:t>
            </a:r>
          </a:p>
          <a:p>
            <a:pPr marL="139700" marR="0" lvl="0" indent="0" algn="just" rtl="0">
              <a:lnSpc>
                <a:spcPct val="100000"/>
              </a:lnSpc>
              <a:spcBef>
                <a:spcPts val="200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11.User Story 133: Add search Option to e-stop website and Mobile Application</a:t>
            </a:r>
          </a:p>
          <a:p>
            <a:pPr marL="139700" marR="0" lvl="0" indent="0" algn="just" rtl="0">
              <a:lnSpc>
                <a:spcPct val="100000"/>
              </a:lnSpc>
              <a:spcBef>
                <a:spcPts val="200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12. User story 134: Add Instagram to e-stop website and Mobile application</a:t>
            </a:r>
          </a:p>
          <a:p>
            <a:pPr marL="139700" marR="0" lvl="0" indent="0" algn="l" rtl="0">
              <a:lnSpc>
                <a:spcPct val="100000"/>
              </a:lnSpc>
              <a:spcBef>
                <a:spcPts val="2000"/>
              </a:spcBef>
              <a:spcAft>
                <a:spcPts val="0"/>
              </a:spcAft>
              <a:buClr>
                <a:srgbClr val="001D4D"/>
              </a:buClr>
              <a:buSzPct val="25000"/>
              <a:buFont typeface="Noto Sans Symbols"/>
              <a:buNone/>
            </a:pPr>
            <a:endParaRPr sz="2200" b="0" i="0" u="none" strike="noStrike" cap="none">
              <a:solidFill>
                <a:srgbClr val="001D4D"/>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779462" y="381000"/>
            <a:ext cx="7583400" cy="1044599"/>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3200" b="0" i="0" u="none" strike="noStrike" cap="none">
                <a:solidFill>
                  <a:srgbClr val="001D4D"/>
                </a:solidFill>
                <a:latin typeface="Trebuchet MS"/>
                <a:ea typeface="Trebuchet MS"/>
                <a:cs typeface="Trebuchet MS"/>
                <a:sym typeface="Trebuchet MS"/>
              </a:rPr>
              <a:t>User Story-125: Adding E-mail and Message to Web and mobile Application</a:t>
            </a:r>
          </a:p>
        </p:txBody>
      </p:sp>
      <p:pic>
        <p:nvPicPr>
          <p:cNvPr id="245" name="Shape 245" descr="https://lh6.googleusercontent.com/foCFxuuuJXgBBQMm-x4ZVLdzulHZAlpZnqRU_7awd9BzCpkMsTHZOQSHBgHKuO9LhgxnhWeThikieJyRyCR8znVAX1-OQxaE_f-c965KfzIZqScB73BwBUx-gDX-ly_I9s7vWjxA"/>
          <p:cNvPicPr preferRelativeResize="0"/>
          <p:nvPr/>
        </p:nvPicPr>
        <p:blipFill rotWithShape="1">
          <a:blip r:embed="rId3">
            <a:alphaModFix/>
          </a:blip>
          <a:srcRect/>
          <a:stretch/>
        </p:blipFill>
        <p:spPr>
          <a:xfrm>
            <a:off x="905426" y="1638921"/>
            <a:ext cx="3527424" cy="4274862"/>
          </a:xfrm>
          <a:prstGeom prst="rect">
            <a:avLst/>
          </a:prstGeom>
          <a:noFill/>
          <a:ln>
            <a:noFill/>
          </a:ln>
        </p:spPr>
      </p:pic>
      <p:pic>
        <p:nvPicPr>
          <p:cNvPr id="246" name="Shape 246" descr="https://lh6.googleusercontent.com/jtuO3vMI4NAPNe8T0fm3D4HhkfmGTugXIxSsk9lZmrGlAw0MK3zbvIEj1yhpNI7Bugh9v05jPuC22LXFpg5-9s4i6xg7GHcIrpMyfbo6IG3DNgHdtDbYthhQLk_bv1UHvMR8rUj7"/>
          <p:cNvPicPr preferRelativeResize="0"/>
          <p:nvPr/>
        </p:nvPicPr>
        <p:blipFill rotWithShape="1">
          <a:blip r:embed="rId4">
            <a:alphaModFix/>
          </a:blip>
          <a:srcRect/>
          <a:stretch/>
        </p:blipFill>
        <p:spPr>
          <a:xfrm>
            <a:off x="4962437" y="1638921"/>
            <a:ext cx="3400424" cy="42748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779462" y="381000"/>
            <a:ext cx="7583400" cy="1044599"/>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3200" b="0" i="0" u="none" strike="noStrike" cap="none">
                <a:solidFill>
                  <a:srgbClr val="001D4D"/>
                </a:solidFill>
                <a:latin typeface="Trebuchet MS"/>
                <a:ea typeface="Trebuchet MS"/>
                <a:cs typeface="Trebuchet MS"/>
                <a:sym typeface="Trebuchet MS"/>
              </a:rPr>
              <a:t>User Story-126: Add Get-In-Touch form to Web and mobile Application</a:t>
            </a:r>
          </a:p>
        </p:txBody>
      </p:sp>
      <p:pic>
        <p:nvPicPr>
          <p:cNvPr id="253" name="Shape 253" descr="https://lh6.googleusercontent.com/vR3qhsQhhIVMXR0cedvqmmo6SFeLBj8Pd5nI6wo3z81nFh1-BxaoBGh2mai-ryP8R9u1YzDu7hZvPhKOjz_FKYKlMjevmacF8ucgy30TvSHu-_85z-hV4fUAooiGMSxASkyeEwO1"/>
          <p:cNvPicPr preferRelativeResize="0"/>
          <p:nvPr/>
        </p:nvPicPr>
        <p:blipFill rotWithShape="1">
          <a:blip r:embed="rId3">
            <a:alphaModFix/>
          </a:blip>
          <a:srcRect/>
          <a:stretch/>
        </p:blipFill>
        <p:spPr>
          <a:xfrm>
            <a:off x="885963" y="1806227"/>
            <a:ext cx="3596584" cy="3958467"/>
          </a:xfrm>
          <a:prstGeom prst="rect">
            <a:avLst/>
          </a:prstGeom>
          <a:noFill/>
          <a:ln>
            <a:noFill/>
          </a:ln>
        </p:spPr>
      </p:pic>
      <p:pic>
        <p:nvPicPr>
          <p:cNvPr id="254" name="Shape 254" descr="https://lh3.googleusercontent.com/3l5A3ChrUCm-cMZ-XhqNttt38-hQAkf1_G9nsbC0OKRXCMQuCZMkEamJ0RhEJadgSjP3LPrRssMfyBZMnxcLEwk_h2asXl1epgcwAV929ssd7h2YukZMgK1JwDHcIPGb_USohq3o"/>
          <p:cNvPicPr preferRelativeResize="0"/>
          <p:nvPr/>
        </p:nvPicPr>
        <p:blipFill rotWithShape="1">
          <a:blip r:embed="rId4">
            <a:alphaModFix/>
          </a:blip>
          <a:srcRect/>
          <a:stretch/>
        </p:blipFill>
        <p:spPr>
          <a:xfrm>
            <a:off x="4855732" y="1806228"/>
            <a:ext cx="3433503" cy="395846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978244" y="433016"/>
            <a:ext cx="7583400" cy="1157243"/>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3200" b="0" i="0" u="none" strike="noStrike" cap="none">
                <a:solidFill>
                  <a:srgbClr val="001D4D"/>
                </a:solidFill>
                <a:latin typeface="Trebuchet MS"/>
                <a:ea typeface="Trebuchet MS"/>
                <a:cs typeface="Trebuchet MS"/>
                <a:sym typeface="Trebuchet MS"/>
              </a:rPr>
              <a:t>User Story-131: Add banner to e-stop website</a:t>
            </a:r>
          </a:p>
        </p:txBody>
      </p:sp>
      <p:pic>
        <p:nvPicPr>
          <p:cNvPr id="261" name="Shape 261" descr="https://lh4.googleusercontent.com/0HBHV_ds2TbRg9XdhH8630EeWO4frhrua5y9sPtJjp41K4qbYs-V9jc7ZWS-TlPj6UkUmZyKyiW-aNeNEUyaoYB6Ubn25hLVSvMwhRNp8jEBQ65A7208NAEHAC3ISaD64gcunYfs"/>
          <p:cNvPicPr preferRelativeResize="0"/>
          <p:nvPr/>
        </p:nvPicPr>
        <p:blipFill rotWithShape="1">
          <a:blip r:embed="rId3">
            <a:alphaModFix/>
          </a:blip>
          <a:srcRect/>
          <a:stretch/>
        </p:blipFill>
        <p:spPr>
          <a:xfrm>
            <a:off x="764279" y="1590261"/>
            <a:ext cx="4066138" cy="4065104"/>
          </a:xfrm>
          <a:prstGeom prst="rect">
            <a:avLst/>
          </a:prstGeom>
          <a:noFill/>
          <a:ln>
            <a:noFill/>
          </a:ln>
        </p:spPr>
      </p:pic>
      <p:pic>
        <p:nvPicPr>
          <p:cNvPr id="262" name="Shape 262" descr="https://lh6.googleusercontent.com/QGOy5d7miumozhJlyyWdyv7Z6dALuYsk7BHMyH0WEI0WdhFtAjG7JbjaxxdGLxIyRVVnhWFwJ-G2YsRC_c3ZaGkoj7YNf-2E22mW1ybH0BA75rpvB293Q8YC24JYGTThBwEsBFkz"/>
          <p:cNvPicPr preferRelativeResize="0"/>
          <p:nvPr/>
        </p:nvPicPr>
        <p:blipFill rotWithShape="1">
          <a:blip r:embed="rId4">
            <a:alphaModFix/>
          </a:blip>
          <a:srcRect/>
          <a:stretch/>
        </p:blipFill>
        <p:spPr>
          <a:xfrm>
            <a:off x="4975133" y="1590261"/>
            <a:ext cx="3800474" cy="40651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779462" y="381000"/>
            <a:ext cx="7583400" cy="1308652"/>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2800" b="0" i="0" u="none" strike="noStrike" cap="none">
                <a:solidFill>
                  <a:srgbClr val="001D4D"/>
                </a:solidFill>
                <a:latin typeface="Trebuchet MS"/>
                <a:ea typeface="Trebuchet MS"/>
                <a:cs typeface="Trebuchet MS"/>
                <a:sym typeface="Trebuchet MS"/>
              </a:rPr>
              <a:t>User Story-132: Convert  Transformative Praxis Center form into dynamic web application and Mobile Application </a:t>
            </a:r>
          </a:p>
        </p:txBody>
      </p:sp>
      <p:pic>
        <p:nvPicPr>
          <p:cNvPr id="269" name="Shape 269" descr="https://lh5.googleusercontent.com/QlnKRixcr8GqUhJfRZReT7FJSGtF0_v8LUSCqrF3f0et2zkoaxsZ9OLplbFlhKWKrKoFB7kqiP9lYx4_QLm-QTneGC0oN5-nZ71rMMUYubnu5r2VDy2s7zw0u0sWajS1LhpCSU2I"/>
          <p:cNvPicPr preferRelativeResize="0"/>
          <p:nvPr/>
        </p:nvPicPr>
        <p:blipFill rotWithShape="1">
          <a:blip r:embed="rId3">
            <a:alphaModFix/>
          </a:blip>
          <a:srcRect/>
          <a:stretch/>
        </p:blipFill>
        <p:spPr>
          <a:xfrm>
            <a:off x="1599362" y="1689651"/>
            <a:ext cx="5943599" cy="2037522"/>
          </a:xfrm>
          <a:prstGeom prst="rect">
            <a:avLst/>
          </a:prstGeom>
          <a:noFill/>
          <a:ln>
            <a:noFill/>
          </a:ln>
        </p:spPr>
      </p:pic>
      <p:pic>
        <p:nvPicPr>
          <p:cNvPr id="270" name="Shape 270" descr="https://lh4.googleusercontent.com/20OXqkwpollBIXznh_ml4i-z1XCKm3Hmu_hVhAfDshMFEYQsST0E3JsVhXxjNy1fATN4ZgGV1TNnWhugJy9IhP1zeqpIEoECGU6DcEBMxvoZdNg90gc_n70gwqsrU6Sh_rUgT7KV"/>
          <p:cNvPicPr preferRelativeResize="0"/>
          <p:nvPr/>
        </p:nvPicPr>
        <p:blipFill rotWithShape="1">
          <a:blip r:embed="rId4">
            <a:alphaModFix/>
          </a:blip>
          <a:srcRect/>
          <a:stretch/>
        </p:blipFill>
        <p:spPr>
          <a:xfrm>
            <a:off x="1599362" y="3796748"/>
            <a:ext cx="5943599" cy="22561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958365" y="864704"/>
            <a:ext cx="7583400" cy="1073424"/>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3200" b="0" i="0" u="none" strike="noStrike" cap="none">
                <a:solidFill>
                  <a:srgbClr val="001D4D"/>
                </a:solidFill>
                <a:latin typeface="Trebuchet MS"/>
                <a:ea typeface="Trebuchet MS"/>
                <a:cs typeface="Trebuchet MS"/>
                <a:sym typeface="Trebuchet MS"/>
              </a:rPr>
              <a:t>User Story 133: Add search Option to e-stop website and Mobile Application</a:t>
            </a:r>
            <a:br>
              <a:rPr lang="en-US" sz="3200" b="0" i="0" u="none" strike="noStrike" cap="none">
                <a:solidFill>
                  <a:srgbClr val="001D4D"/>
                </a:solidFill>
                <a:latin typeface="Trebuchet MS"/>
                <a:ea typeface="Trebuchet MS"/>
                <a:cs typeface="Trebuchet MS"/>
                <a:sym typeface="Trebuchet MS"/>
              </a:rPr>
            </a:br>
            <a:endParaRPr lang="en-US" sz="3200" b="0" i="0" u="none" strike="noStrike" cap="none">
              <a:solidFill>
                <a:srgbClr val="001D4D"/>
              </a:solidFill>
              <a:latin typeface="Trebuchet MS"/>
              <a:ea typeface="Trebuchet MS"/>
              <a:cs typeface="Trebuchet MS"/>
              <a:sym typeface="Trebuchet MS"/>
            </a:endParaRPr>
          </a:p>
        </p:txBody>
      </p:sp>
      <p:pic>
        <p:nvPicPr>
          <p:cNvPr id="277" name="Shape 277" descr="https://lh5.googleusercontent.com/-ooAKBCsanfUcaecSLUb97Vrt2GfleDOmqJA5OPgkfaGKqNnykHl3Ftw9JLKC62qxpMkhZhNG-QPj7OHqDhJsgcGMFRtTqFTC1IM43Qye9ZMrmTch6yzcbNTOtOqs_3wQ8XVXjfv"/>
          <p:cNvPicPr preferRelativeResize="0"/>
          <p:nvPr/>
        </p:nvPicPr>
        <p:blipFill rotWithShape="1">
          <a:blip r:embed="rId3">
            <a:alphaModFix/>
          </a:blip>
          <a:srcRect/>
          <a:stretch/>
        </p:blipFill>
        <p:spPr>
          <a:xfrm>
            <a:off x="1698751" y="1401416"/>
            <a:ext cx="5943599" cy="1981200"/>
          </a:xfrm>
          <a:prstGeom prst="rect">
            <a:avLst/>
          </a:prstGeom>
          <a:noFill/>
          <a:ln>
            <a:noFill/>
          </a:ln>
        </p:spPr>
      </p:pic>
      <p:pic>
        <p:nvPicPr>
          <p:cNvPr id="278" name="Shape 278" descr="https://lh5.googleusercontent.com/kaKV7SFWdXfQfOT1qI4gHUosDBvhh_X4WrviMDQt2Jg3j0Tj8n9yjzrbzu5D6phQtsb2TgYFXICP2Gt6Uck4CWou07g37A81_aI3OyoqqpuEDFlRfx7McLLRV4UcfA4CLaem3G60"/>
          <p:cNvPicPr preferRelativeResize="0"/>
          <p:nvPr/>
        </p:nvPicPr>
        <p:blipFill rotWithShape="1">
          <a:blip r:embed="rId4">
            <a:alphaModFix/>
          </a:blip>
          <a:srcRect/>
          <a:stretch/>
        </p:blipFill>
        <p:spPr>
          <a:xfrm>
            <a:off x="1698752" y="3538330"/>
            <a:ext cx="5943599" cy="252454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1276419" y="530087"/>
            <a:ext cx="7583486" cy="1044575"/>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001D4D"/>
              </a:buClr>
              <a:buSzPct val="25000"/>
              <a:buFont typeface="Trebuchet MS"/>
              <a:buNone/>
            </a:pPr>
            <a:br>
              <a:rPr lang="en-US" sz="3800" b="0" i="0" u="none" strike="noStrike" cap="none">
                <a:solidFill>
                  <a:srgbClr val="001D4D"/>
                </a:solidFill>
                <a:latin typeface="Trebuchet MS"/>
                <a:ea typeface="Trebuchet MS"/>
                <a:cs typeface="Trebuchet MS"/>
                <a:sym typeface="Trebuchet MS"/>
              </a:rPr>
            </a:br>
            <a:br>
              <a:rPr lang="en-US" sz="3800" b="0" i="0" u="none" strike="noStrike" cap="none">
                <a:solidFill>
                  <a:srgbClr val="001D4D"/>
                </a:solidFill>
                <a:latin typeface="Trebuchet MS"/>
                <a:ea typeface="Trebuchet MS"/>
                <a:cs typeface="Trebuchet MS"/>
                <a:sym typeface="Trebuchet MS"/>
              </a:rPr>
            </a:br>
            <a:br>
              <a:rPr lang="en-US" sz="3800" b="0" i="0" u="none" strike="noStrike" cap="none">
                <a:solidFill>
                  <a:srgbClr val="001D4D"/>
                </a:solidFill>
                <a:latin typeface="Trebuchet MS"/>
                <a:ea typeface="Trebuchet MS"/>
                <a:cs typeface="Trebuchet MS"/>
                <a:sym typeface="Trebuchet MS"/>
              </a:rPr>
            </a:br>
            <a:br>
              <a:rPr lang="en-US" sz="3800" b="0" i="0" u="none" strike="noStrike" cap="none">
                <a:solidFill>
                  <a:srgbClr val="001D4D"/>
                </a:solidFill>
                <a:latin typeface="Trebuchet MS"/>
                <a:ea typeface="Trebuchet MS"/>
                <a:cs typeface="Trebuchet MS"/>
                <a:sym typeface="Trebuchet MS"/>
              </a:rPr>
            </a:br>
            <a:r>
              <a:rPr lang="en-US" sz="2800" b="0" i="0" u="none" strike="noStrike" cap="none">
                <a:solidFill>
                  <a:srgbClr val="001D4D"/>
                </a:solidFill>
                <a:latin typeface="Trebuchet MS"/>
                <a:ea typeface="Trebuchet MS"/>
                <a:cs typeface="Trebuchet MS"/>
                <a:sym typeface="Trebuchet MS"/>
              </a:rPr>
              <a:t>User story 134: Add Instagram to e-stop website and Mobile application</a:t>
            </a:r>
          </a:p>
        </p:txBody>
      </p:sp>
      <p:pic>
        <p:nvPicPr>
          <p:cNvPr id="284" name="Shape 284" descr="screenshot.jpg"/>
          <p:cNvPicPr preferRelativeResize="0"/>
          <p:nvPr/>
        </p:nvPicPr>
        <p:blipFill rotWithShape="1">
          <a:blip r:embed="rId3">
            <a:alphaModFix/>
          </a:blip>
          <a:srcRect/>
          <a:stretch/>
        </p:blipFill>
        <p:spPr>
          <a:xfrm>
            <a:off x="674825" y="1830108"/>
            <a:ext cx="4264920" cy="4063794"/>
          </a:xfrm>
          <a:prstGeom prst="rect">
            <a:avLst/>
          </a:prstGeom>
          <a:noFill/>
          <a:ln>
            <a:noFill/>
          </a:ln>
        </p:spPr>
      </p:pic>
      <p:pic>
        <p:nvPicPr>
          <p:cNvPr id="285" name="Shape 285" descr="https://lh4.googleusercontent.com/kN0korz_p--n7jVm054SCRFP125vtg2AUS7UARMp6UlNvACATCwhnIOVicjjzEKRlbmFxHNYIZEnnJPxXFQJmX-Aye1KiLe_-sav4OKbJYNfrGGAFRr7NRh_g3ErcPwm3VuHnbym"/>
          <p:cNvPicPr preferRelativeResize="0"/>
          <p:nvPr/>
        </p:nvPicPr>
        <p:blipFill rotWithShape="1">
          <a:blip r:embed="rId4">
            <a:alphaModFix/>
          </a:blip>
          <a:srcRect/>
          <a:stretch/>
        </p:blipFill>
        <p:spPr>
          <a:xfrm>
            <a:off x="5416032" y="1830108"/>
            <a:ext cx="2657474" cy="40637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779462" y="381000"/>
            <a:ext cx="7583486" cy="1626703"/>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3200" b="0" i="0" u="none" strike="noStrike" cap="none">
                <a:solidFill>
                  <a:srgbClr val="001D4D"/>
                </a:solidFill>
                <a:latin typeface="Trebuchet MS"/>
                <a:ea typeface="Trebuchet MS"/>
                <a:cs typeface="Trebuchet MS"/>
                <a:sym typeface="Trebuchet MS"/>
              </a:rPr>
              <a:t>Add functionalities and Create the Mobile Application version 1.0 of Social App Ver 1.0 Project</a:t>
            </a:r>
          </a:p>
        </p:txBody>
      </p:sp>
      <p:pic>
        <p:nvPicPr>
          <p:cNvPr id="160" name="Shape 160"/>
          <p:cNvPicPr preferRelativeResize="0"/>
          <p:nvPr/>
        </p:nvPicPr>
        <p:blipFill rotWithShape="1">
          <a:blip r:embed="rId3">
            <a:alphaModFix/>
          </a:blip>
          <a:srcRect/>
          <a:stretch/>
        </p:blipFill>
        <p:spPr>
          <a:xfrm>
            <a:off x="779462" y="1997763"/>
            <a:ext cx="7583486" cy="3886201"/>
          </a:xfrm>
          <a:prstGeom prst="rect">
            <a:avLst/>
          </a:prstGeom>
          <a:noFill/>
          <a:ln>
            <a:noFill/>
          </a:ln>
        </p:spPr>
      </p:pic>
      <p:sp>
        <p:nvSpPr>
          <p:cNvPr id="161" name="Shape 161"/>
          <p:cNvSpPr txBox="1">
            <a:spLocks noGrp="1"/>
          </p:cNvSpPr>
          <p:nvPr>
            <p:ph type="body" idx="1"/>
          </p:nvPr>
        </p:nvSpPr>
        <p:spPr>
          <a:xfrm>
            <a:off x="779462" y="2007702"/>
            <a:ext cx="7583486" cy="387626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1D4D"/>
              </a:buClr>
              <a:buSzPct val="25000"/>
              <a:buFont typeface="Noto Sans Symbols"/>
              <a:buNone/>
            </a:pPr>
            <a:endParaRPr sz="2200" b="0" i="0" u="none" strike="noStrike" cap="none">
              <a:solidFill>
                <a:srgbClr val="001D4D"/>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779462" y="381000"/>
            <a:ext cx="7583400" cy="1044599"/>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Sunny Test Case</a:t>
            </a:r>
          </a:p>
        </p:txBody>
      </p:sp>
      <p:graphicFrame>
        <p:nvGraphicFramePr>
          <p:cNvPr id="292" name="Shape 292"/>
          <p:cNvGraphicFramePr/>
          <p:nvPr/>
        </p:nvGraphicFramePr>
        <p:xfrm>
          <a:off x="1152938" y="1560442"/>
          <a:ext cx="6589650" cy="3661625"/>
        </p:xfrm>
        <a:graphic>
          <a:graphicData uri="http://schemas.openxmlformats.org/drawingml/2006/table">
            <a:tbl>
              <a:tblPr>
                <a:noFill/>
                <a:tableStyleId>{C6CEA818-6EF4-4562-9BE6-44D561A87BE0}</a:tableStyleId>
              </a:tblPr>
              <a:tblGrid>
                <a:gridCol w="6589650">
                  <a:extLst>
                    <a:ext uri="{9D8B030D-6E8A-4147-A177-3AD203B41FA5}">
                      <a16:colId xmlns:a16="http://schemas.microsoft.com/office/drawing/2014/main" val="20000"/>
                    </a:ext>
                  </a:extLst>
                </a:gridCol>
              </a:tblGrid>
              <a:tr h="3439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Test Id: Testing#133-TC001</a:t>
                      </a:r>
                    </a:p>
                  </a:txBody>
                  <a:tcPr marL="44450" marR="44450" marT="44450" marB="444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29425">
                <a:tc>
                  <a:txBody>
                    <a:bodyPr/>
                    <a:lstStyle/>
                    <a:p>
                      <a:pPr marL="0" marR="0" lvl="0" indent="0" algn="just"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Purpose: </a:t>
                      </a:r>
                      <a:r>
                        <a:rPr lang="en-US" sz="1400" b="0" i="0" u="none" strike="noStrike" cap="none">
                          <a:solidFill>
                            <a:srgbClr val="000000"/>
                          </a:solidFill>
                          <a:latin typeface="Arial"/>
                          <a:ea typeface="Arial"/>
                          <a:cs typeface="Arial"/>
                          <a:sym typeface="Arial"/>
                        </a:rPr>
                        <a:t>When I enter into the website and click on search component and write any search item it will show us all related topics within the website.</a:t>
                      </a:r>
                    </a:p>
                  </a:txBody>
                  <a:tcPr marL="44450" marR="44450" marT="44450" marB="444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9425">
                <a:tc>
                  <a:txBody>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Precondition:</a:t>
                      </a:r>
                    </a:p>
                    <a:p>
                      <a:pPr marL="0" marR="0" lvl="0" indent="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rial"/>
                          <a:ea typeface="Arial"/>
                          <a:cs typeface="Arial"/>
                          <a:sym typeface="Arial"/>
                        </a:rPr>
                        <a:t>The user should be in the e-SToPP.org website </a:t>
                      </a:r>
                    </a:p>
                    <a:p>
                      <a:pPr marL="0" marR="0" lvl="0" indent="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rial"/>
                          <a:ea typeface="Arial"/>
                          <a:cs typeface="Arial"/>
                          <a:sym typeface="Arial"/>
                        </a:rPr>
                        <a:t>The website or Mobile app should be in the running state</a:t>
                      </a:r>
                    </a:p>
                  </a:txBody>
                  <a:tcPr marL="44450" marR="44450" marT="44450" marB="444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86675">
                <a:tc>
                  <a:txBody>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Input:</a:t>
                      </a:r>
                    </a:p>
                    <a:p>
                      <a:pPr marL="0" marR="0" lvl="0" indent="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rial"/>
                          <a:ea typeface="Arial"/>
                          <a:cs typeface="Arial"/>
                          <a:sym typeface="Arial"/>
                        </a:rPr>
                        <a:t>The user should input the search topic</a:t>
                      </a:r>
                    </a:p>
                  </a:txBody>
                  <a:tcPr marL="44450" marR="44450" marT="44450" marB="444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722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Expected Result</a:t>
                      </a:r>
                    </a:p>
                    <a:p>
                      <a:pPr marL="0" marR="0" lvl="0" indent="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rial"/>
                          <a:ea typeface="Arial"/>
                          <a:cs typeface="Arial"/>
                          <a:sym typeface="Arial"/>
                        </a:rPr>
                        <a:t>All search result will be available here.</a:t>
                      </a:r>
                    </a:p>
                    <a:p>
                      <a:pPr marL="0" marR="0" lvl="0" indent="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rial"/>
                          <a:ea typeface="Arial"/>
                          <a:cs typeface="Arial"/>
                          <a:sym typeface="Arial"/>
                        </a:rPr>
                        <a:t>Then if he/she select any item and  press the enter button then it will show the corresponding document , Thanks- Working OK</a:t>
                      </a:r>
                    </a:p>
                  </a:txBody>
                  <a:tcPr marL="44450" marR="44450" marT="44450" marB="444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93" name="Shape 293"/>
          <p:cNvSpPr/>
          <p:nvPr/>
        </p:nvSpPr>
        <p:spPr>
          <a:xfrm>
            <a:off x="190361" y="1816526"/>
            <a:ext cx="13211398" cy="830996"/>
          </a:xfrm>
          <a:prstGeom prst="rect">
            <a:avLst/>
          </a:prstGeom>
          <a:noFill/>
          <a:ln>
            <a:noFill/>
          </a:ln>
        </p:spPr>
        <p:txBody>
          <a:bodyPr lIns="91425" tIns="0" rIns="91425" bIns="0" anchor="ctr" anchorCtr="0">
            <a:noAutofit/>
          </a:bodyPr>
          <a:lstStyle/>
          <a:p>
            <a:pPr marL="0" marR="0" lvl="0" indent="0" algn="l" rtl="0">
              <a:lnSpc>
                <a:spcPct val="100000"/>
              </a:lnSpc>
              <a:spcBef>
                <a:spcPts val="0"/>
              </a:spcBef>
              <a:spcAft>
                <a:spcPts val="0"/>
              </a:spcAft>
              <a:buClr>
                <a:schemeClr val="dk1"/>
              </a:buClr>
              <a:buSzPct val="25000"/>
              <a:buFont typeface="Arial"/>
              <a:buNone/>
            </a:pPr>
            <a:br>
              <a:rPr lang="en-US" sz="1800" b="0" i="0" u="none" strike="noStrike" cap="none">
                <a:solidFill>
                  <a:schemeClr val="dk1"/>
                </a:solidFill>
                <a:latin typeface="Arial"/>
                <a:ea typeface="Arial"/>
                <a:cs typeface="Arial"/>
                <a:sym typeface="Arial"/>
              </a:rPr>
            </a:br>
            <a:endParaRPr lang="en-US"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Rainy Test Case</a:t>
            </a:r>
          </a:p>
        </p:txBody>
      </p:sp>
      <p:graphicFrame>
        <p:nvGraphicFramePr>
          <p:cNvPr id="299" name="Shape 299"/>
          <p:cNvGraphicFramePr/>
          <p:nvPr/>
        </p:nvGraphicFramePr>
        <p:xfrm>
          <a:off x="1104386" y="1660633"/>
          <a:ext cx="6867950" cy="4004450"/>
        </p:xfrm>
        <a:graphic>
          <a:graphicData uri="http://schemas.openxmlformats.org/drawingml/2006/table">
            <a:tbl>
              <a:tblPr>
                <a:noFill/>
                <a:tableStyleId>{C6CEA818-6EF4-4562-9BE6-44D561A87BE0}</a:tableStyleId>
              </a:tblPr>
              <a:tblGrid>
                <a:gridCol w="6867950">
                  <a:extLst>
                    <a:ext uri="{9D8B030D-6E8A-4147-A177-3AD203B41FA5}">
                      <a16:colId xmlns:a16="http://schemas.microsoft.com/office/drawing/2014/main" val="20000"/>
                    </a:ext>
                  </a:extLst>
                </a:gridCol>
              </a:tblGrid>
              <a:tr h="402825">
                <a:tc>
                  <a:txBody>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Test Id: Testing#133-TC003</a:t>
                      </a:r>
                    </a:p>
                  </a:txBody>
                  <a:tcPr marL="44450" marR="44450" marT="44450" marB="444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87150">
                <a:tc>
                  <a:txBody>
                    <a:bodyPr/>
                    <a:lstStyle/>
                    <a:p>
                      <a:pPr marL="0" marR="0" lvl="0" indent="0" algn="just"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Purpose: </a:t>
                      </a:r>
                      <a:r>
                        <a:rPr lang="en-US" sz="1400" b="0" i="0" u="none" strike="noStrike" cap="none">
                          <a:solidFill>
                            <a:srgbClr val="000000"/>
                          </a:solidFill>
                          <a:latin typeface="Arial"/>
                          <a:ea typeface="Arial"/>
                          <a:cs typeface="Arial"/>
                          <a:sym typeface="Arial"/>
                        </a:rPr>
                        <a:t>If the user input such data that is not available in the website. It will say “No result”. Did you mean something related to it.</a:t>
                      </a:r>
                    </a:p>
                  </a:txBody>
                  <a:tcPr marL="44450" marR="44450" marT="44450" marB="444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715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Precondition:</a:t>
                      </a:r>
                    </a:p>
                    <a:p>
                      <a:pPr marL="0" marR="0" lvl="0" indent="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rial"/>
                          <a:ea typeface="Arial"/>
                          <a:cs typeface="Arial"/>
                          <a:sym typeface="Arial"/>
                        </a:rPr>
                        <a:t>The user should be in the Mobile App or in the home page of Website</a:t>
                      </a:r>
                    </a:p>
                    <a:p>
                      <a:pPr marL="0" marR="0" lvl="0" indent="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rial"/>
                          <a:ea typeface="Arial"/>
                          <a:cs typeface="Arial"/>
                          <a:sym typeface="Arial"/>
                        </a:rPr>
                        <a:t>The App or website should be in the running state</a:t>
                      </a:r>
                    </a:p>
                  </a:txBody>
                  <a:tcPr marL="44450" marR="44450" marT="44450" marB="444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87150">
                <a:tc>
                  <a:txBody>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Input:</a:t>
                      </a:r>
                    </a:p>
                    <a:p>
                      <a:pPr marL="0" marR="0" lvl="0" indent="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rial"/>
                          <a:ea typeface="Arial"/>
                          <a:cs typeface="Arial"/>
                          <a:sym typeface="Arial"/>
                        </a:rPr>
                        <a:t>The user should input data that is not available in the website.</a:t>
                      </a:r>
                    </a:p>
                  </a:txBody>
                  <a:tcPr marL="44450" marR="44450" marT="44450" marB="444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55825">
                <a:tc>
                  <a:txBody>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Expected Result</a:t>
                      </a:r>
                    </a:p>
                    <a:p>
                      <a:pPr marL="0" marR="0" lvl="0" indent="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rial"/>
                          <a:ea typeface="Arial"/>
                          <a:cs typeface="Arial"/>
                          <a:sym typeface="Arial"/>
                        </a:rPr>
                        <a:t>We get:” No Result. Do you mean something close to it”.</a:t>
                      </a:r>
                      <a:r>
                        <a:rPr lang="en-US" sz="1400" b="0" i="0" u="none" strike="noStrike" cap="none">
                          <a:solidFill>
                            <a:srgbClr val="000000"/>
                          </a:solidFill>
                          <a:latin typeface="Verdana"/>
                          <a:ea typeface="Verdana"/>
                          <a:cs typeface="Verdana"/>
                          <a:sym typeface="Verdana"/>
                        </a:rPr>
                        <a:t>-working ok</a:t>
                      </a:r>
                    </a:p>
                    <a:p>
                      <a:pPr marL="0" marR="0" lvl="0" indent="0" algn="l" rtl="0">
                        <a:lnSpc>
                          <a:spcPct val="100000"/>
                        </a:lnSpc>
                        <a:spcBef>
                          <a:spcPts val="0"/>
                        </a:spcBef>
                        <a:spcAft>
                          <a:spcPts val="0"/>
                        </a:spcAft>
                        <a:buClr>
                          <a:srgbClr val="000000"/>
                        </a:buClr>
                        <a:buSzPct val="25000"/>
                        <a:buFont typeface="Arial"/>
                        <a:buNone/>
                      </a:pPr>
                      <a:br>
                        <a:rPr lang="en-US" sz="1400" u="none" strike="noStrike" cap="none"/>
                      </a:br>
                      <a:endParaRPr lang="en-US" sz="1400" u="none" strike="noStrike" cap="none"/>
                    </a:p>
                  </a:txBody>
                  <a:tcPr marL="44450" marR="44450" marT="44450" marB="444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00" name="Shape 300"/>
          <p:cNvSpPr/>
          <p:nvPr/>
        </p:nvSpPr>
        <p:spPr>
          <a:xfrm>
            <a:off x="-866629" y="1836289"/>
            <a:ext cx="15849090" cy="830996"/>
          </a:xfrm>
          <a:prstGeom prst="rect">
            <a:avLst/>
          </a:prstGeom>
          <a:noFill/>
          <a:ln>
            <a:noFill/>
          </a:ln>
        </p:spPr>
        <p:txBody>
          <a:bodyPr lIns="91425" tIns="0" rIns="91425" bIns="0" anchor="ctr" anchorCtr="0">
            <a:noAutofit/>
          </a:bodyPr>
          <a:lstStyle/>
          <a:p>
            <a:pPr marL="0" marR="0" lvl="0" indent="0" algn="l" rtl="0">
              <a:lnSpc>
                <a:spcPct val="100000"/>
              </a:lnSpc>
              <a:spcBef>
                <a:spcPts val="0"/>
              </a:spcBef>
              <a:spcAft>
                <a:spcPts val="0"/>
              </a:spcAft>
              <a:buClr>
                <a:schemeClr val="dk1"/>
              </a:buClr>
              <a:buSzPct val="25000"/>
              <a:buFont typeface="Arial"/>
              <a:buNone/>
            </a:pPr>
            <a:br>
              <a:rPr lang="en-US" sz="1800" b="0" i="0" u="none" strike="noStrike" cap="none">
                <a:solidFill>
                  <a:schemeClr val="dk1"/>
                </a:solidFill>
                <a:latin typeface="Arial"/>
                <a:ea typeface="Arial"/>
                <a:cs typeface="Arial"/>
                <a:sym typeface="Arial"/>
              </a:rPr>
            </a:br>
            <a:endParaRPr lang="en-US"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779462" y="381000"/>
            <a:ext cx="7583486" cy="1044575"/>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Summary</a:t>
            </a:r>
          </a:p>
        </p:txBody>
      </p:sp>
      <p:sp>
        <p:nvSpPr>
          <p:cNvPr id="307" name="Shape 307"/>
          <p:cNvSpPr txBox="1">
            <a:spLocks noGrp="1"/>
          </p:cNvSpPr>
          <p:nvPr>
            <p:ph type="body" idx="1"/>
          </p:nvPr>
        </p:nvSpPr>
        <p:spPr>
          <a:xfrm>
            <a:off x="779462" y="1530625"/>
            <a:ext cx="7583486" cy="4506636"/>
          </a:xfrm>
          <a:prstGeom prst="rect">
            <a:avLst/>
          </a:prstGeom>
          <a:noFill/>
          <a:ln>
            <a:noFill/>
          </a:ln>
        </p:spPr>
        <p:txBody>
          <a:bodyPr lIns="91425" tIns="45700" rIns="91425" bIns="45700" anchor="t" anchorCtr="0">
            <a:noAutofit/>
          </a:bodyPr>
          <a:lstStyle/>
          <a:p>
            <a:pPr marL="282575" marR="0" lvl="0" indent="-282575" algn="l" rtl="0">
              <a:lnSpc>
                <a:spcPct val="100000"/>
              </a:lnSpc>
              <a:spcBef>
                <a:spcPts val="0"/>
              </a:spcBef>
              <a:spcAft>
                <a:spcPts val="0"/>
              </a:spcAft>
              <a:buClr>
                <a:srgbClr val="001D4D"/>
              </a:buClr>
              <a:buSzPct val="100000"/>
              <a:buFont typeface="Noto Sans Symbols"/>
              <a:buChar char="●"/>
            </a:pPr>
            <a:r>
              <a:rPr lang="en-US" sz="2200" b="0" i="0" u="none" strike="noStrike" cap="none">
                <a:solidFill>
                  <a:srgbClr val="001D4D"/>
                </a:solidFill>
                <a:latin typeface="Trebuchet MS"/>
                <a:ea typeface="Trebuchet MS"/>
                <a:cs typeface="Trebuchet MS"/>
                <a:sym typeface="Trebuchet MS"/>
              </a:rPr>
              <a:t>E-SToPP website has been modified</a:t>
            </a:r>
          </a:p>
          <a:p>
            <a:pPr marL="0" marR="0" lvl="0" indent="0" algn="l" rtl="0">
              <a:lnSpc>
                <a:spcPct val="100000"/>
              </a:lnSpc>
              <a:spcBef>
                <a:spcPts val="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    and it’s Mobile Application works</a:t>
            </a:r>
          </a:p>
          <a:p>
            <a:pPr marL="0" marR="0" lvl="0" indent="0" algn="l" rtl="0">
              <a:lnSpc>
                <a:spcPct val="100000"/>
              </a:lnSpc>
              <a:spcBef>
                <a:spcPts val="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    fine.</a:t>
            </a:r>
          </a:p>
          <a:p>
            <a:pPr marL="282575" marR="0" lvl="0" indent="-282575" algn="l" rtl="0">
              <a:lnSpc>
                <a:spcPct val="100000"/>
              </a:lnSpc>
              <a:spcBef>
                <a:spcPts val="2000"/>
              </a:spcBef>
              <a:spcAft>
                <a:spcPts val="0"/>
              </a:spcAft>
              <a:buClr>
                <a:srgbClr val="001D4D"/>
              </a:buClr>
              <a:buSzPct val="100000"/>
              <a:buFont typeface="Noto Sans Symbols"/>
              <a:buChar char="●"/>
            </a:pPr>
            <a:r>
              <a:rPr lang="en-US" sz="2200" b="0" i="0" u="none" strike="noStrike" cap="none">
                <a:solidFill>
                  <a:srgbClr val="001D4D"/>
                </a:solidFill>
                <a:latin typeface="Trebuchet MS"/>
                <a:ea typeface="Trebuchet MS"/>
                <a:cs typeface="Trebuchet MS"/>
                <a:sym typeface="Trebuchet MS"/>
              </a:rPr>
              <a:t>contact information</a:t>
            </a:r>
          </a:p>
          <a:p>
            <a:pPr marL="577850" marR="0" lvl="1" indent="-285750" algn="l" rtl="0">
              <a:lnSpc>
                <a:spcPct val="100000"/>
              </a:lnSpc>
              <a:spcBef>
                <a:spcPts val="2000"/>
              </a:spcBef>
              <a:spcAft>
                <a:spcPts val="0"/>
              </a:spcAft>
              <a:buClr>
                <a:srgbClr val="001D4D"/>
              </a:buClr>
              <a:buSzPct val="100000"/>
              <a:buFont typeface="Noto Sans Symbols"/>
              <a:buChar char="●"/>
            </a:pPr>
            <a:r>
              <a:rPr lang="en-US" sz="2000" b="0" i="0" u="sng" strike="noStrike" cap="none">
                <a:solidFill>
                  <a:schemeClr val="hlink"/>
                </a:solidFill>
                <a:latin typeface="Trebuchet MS"/>
                <a:ea typeface="Trebuchet MS"/>
                <a:cs typeface="Trebuchet MS"/>
                <a:sym typeface="Trebuchet MS"/>
                <a:hlinkClick r:id="rId3"/>
              </a:rPr>
              <a:t>smahm016@fiu.edu</a:t>
            </a:r>
          </a:p>
          <a:p>
            <a:pPr marL="577850" marR="0" lvl="1" indent="-285750" algn="l" rtl="0">
              <a:lnSpc>
                <a:spcPct val="100000"/>
              </a:lnSpc>
              <a:spcBef>
                <a:spcPts val="2000"/>
              </a:spcBef>
              <a:spcAft>
                <a:spcPts val="0"/>
              </a:spcAft>
              <a:buClr>
                <a:srgbClr val="001D4D"/>
              </a:buClr>
              <a:buSzPct val="100000"/>
              <a:buFont typeface="Noto Sans Symbols"/>
              <a:buChar char="●"/>
            </a:pPr>
            <a:r>
              <a:rPr lang="en-US" sz="2000" b="0" i="0" u="sng" strike="noStrike" cap="none">
                <a:solidFill>
                  <a:schemeClr val="hlink"/>
                </a:solidFill>
                <a:latin typeface="Trebuchet MS"/>
                <a:ea typeface="Trebuchet MS"/>
                <a:cs typeface="Trebuchet MS"/>
                <a:sym typeface="Trebuchet MS"/>
                <a:hlinkClick r:id="rId4"/>
              </a:rPr>
              <a:t>ssing091@fiu.edu</a:t>
            </a:r>
          </a:p>
          <a:p>
            <a:pPr marL="282575" marR="0" lvl="0" indent="-282575" algn="l" rtl="0">
              <a:lnSpc>
                <a:spcPct val="100000"/>
              </a:lnSpc>
              <a:spcBef>
                <a:spcPts val="2000"/>
              </a:spcBef>
              <a:spcAft>
                <a:spcPts val="0"/>
              </a:spcAft>
              <a:buClr>
                <a:srgbClr val="001D4D"/>
              </a:buClr>
              <a:buSzPct val="100000"/>
              <a:buFont typeface="Noto Sans Symbols"/>
              <a:buChar char="●"/>
            </a:pPr>
            <a:r>
              <a:rPr lang="en-US" sz="2200" b="0" i="0" u="none" strike="noStrike" cap="none">
                <a:solidFill>
                  <a:srgbClr val="001D4D"/>
                </a:solidFill>
                <a:latin typeface="Trebuchet MS"/>
                <a:ea typeface="Trebuchet MS"/>
                <a:cs typeface="Trebuchet MS"/>
                <a:sym typeface="Trebuchet MS"/>
              </a:rPr>
              <a:t>Questions?</a:t>
            </a:r>
          </a:p>
          <a:p>
            <a:pPr marL="282575" marR="0" lvl="0" indent="-282575" algn="l" rtl="0">
              <a:lnSpc>
                <a:spcPct val="100000"/>
              </a:lnSpc>
              <a:spcBef>
                <a:spcPts val="2000"/>
              </a:spcBef>
              <a:spcAft>
                <a:spcPts val="0"/>
              </a:spcAft>
              <a:buClr>
                <a:srgbClr val="001D4D"/>
              </a:buClr>
              <a:buSzPct val="100000"/>
              <a:buFont typeface="Noto Sans Symbols"/>
              <a:buChar char="●"/>
            </a:pPr>
            <a:r>
              <a:rPr lang="en-US" sz="2200" b="0" i="0" u="none" strike="noStrike" cap="none">
                <a:solidFill>
                  <a:srgbClr val="001D4D"/>
                </a:solidFill>
                <a:latin typeface="Trebuchet MS"/>
                <a:ea typeface="Trebuchet MS"/>
                <a:cs typeface="Trebuchet MS"/>
                <a:sym typeface="Trebuchet MS"/>
              </a:rPr>
              <a:t>Thank You!</a:t>
            </a:r>
          </a:p>
          <a:p>
            <a:pPr marL="0" marR="0" lvl="0" indent="0" algn="l" rtl="0">
              <a:lnSpc>
                <a:spcPct val="100000"/>
              </a:lnSpc>
              <a:spcBef>
                <a:spcPts val="2000"/>
              </a:spcBef>
              <a:spcAft>
                <a:spcPts val="0"/>
              </a:spcAft>
              <a:buClr>
                <a:srgbClr val="001D4D"/>
              </a:buClr>
              <a:buSzPct val="25000"/>
              <a:buFont typeface="Noto Sans Symbols"/>
              <a:buNone/>
            </a:pPr>
            <a:endParaRPr sz="2200" b="0" i="0" u="none" strike="noStrike" cap="none">
              <a:solidFill>
                <a:srgbClr val="001D4D"/>
              </a:solidFill>
              <a:latin typeface="Trebuchet MS"/>
              <a:ea typeface="Trebuchet MS"/>
              <a:cs typeface="Trebuchet MS"/>
              <a:sym typeface="Trebuchet MS"/>
            </a:endParaRPr>
          </a:p>
        </p:txBody>
      </p:sp>
      <p:pic>
        <p:nvPicPr>
          <p:cNvPr id="308" name="Shape 308"/>
          <p:cNvPicPr preferRelativeResize="0"/>
          <p:nvPr/>
        </p:nvPicPr>
        <p:blipFill rotWithShape="1">
          <a:blip r:embed="rId5">
            <a:alphaModFix/>
          </a:blip>
          <a:srcRect/>
          <a:stretch/>
        </p:blipFill>
        <p:spPr>
          <a:xfrm>
            <a:off x="6275307" y="1533466"/>
            <a:ext cx="1800225" cy="713132"/>
          </a:xfrm>
          <a:prstGeom prst="rect">
            <a:avLst/>
          </a:prstGeom>
          <a:noFill/>
          <a:ln>
            <a:noFill/>
          </a:ln>
        </p:spPr>
      </p:pic>
      <p:pic>
        <p:nvPicPr>
          <p:cNvPr id="309" name="Shape 309"/>
          <p:cNvPicPr preferRelativeResize="0"/>
          <p:nvPr/>
        </p:nvPicPr>
        <p:blipFill rotWithShape="1">
          <a:blip r:embed="rId6">
            <a:alphaModFix/>
          </a:blip>
          <a:srcRect/>
          <a:stretch/>
        </p:blipFill>
        <p:spPr>
          <a:xfrm>
            <a:off x="6275307" y="2325009"/>
            <a:ext cx="1800225" cy="690460"/>
          </a:xfrm>
          <a:prstGeom prst="rect">
            <a:avLst/>
          </a:prstGeom>
          <a:noFill/>
          <a:ln>
            <a:noFill/>
          </a:ln>
        </p:spPr>
      </p:pic>
      <p:pic>
        <p:nvPicPr>
          <p:cNvPr id="310" name="Shape 310"/>
          <p:cNvPicPr preferRelativeResize="0"/>
          <p:nvPr/>
        </p:nvPicPr>
        <p:blipFill rotWithShape="1">
          <a:blip r:embed="rId7">
            <a:alphaModFix/>
          </a:blip>
          <a:srcRect/>
          <a:stretch/>
        </p:blipFill>
        <p:spPr>
          <a:xfrm>
            <a:off x="4222264" y="4458128"/>
            <a:ext cx="1158532" cy="1228413"/>
          </a:xfrm>
          <a:prstGeom prst="rect">
            <a:avLst/>
          </a:prstGeom>
          <a:noFill/>
          <a:ln>
            <a:noFill/>
          </a:ln>
        </p:spPr>
      </p:pic>
      <p:pic>
        <p:nvPicPr>
          <p:cNvPr id="311" name="Shape 311"/>
          <p:cNvPicPr preferRelativeResize="0"/>
          <p:nvPr/>
        </p:nvPicPr>
        <p:blipFill rotWithShape="1">
          <a:blip r:embed="rId8">
            <a:alphaModFix/>
          </a:blip>
          <a:srcRect/>
          <a:stretch/>
        </p:blipFill>
        <p:spPr>
          <a:xfrm>
            <a:off x="6284832" y="3093883"/>
            <a:ext cx="1790699" cy="1239832"/>
          </a:xfrm>
          <a:prstGeom prst="rect">
            <a:avLst/>
          </a:prstGeom>
          <a:noFill/>
          <a:ln>
            <a:noFill/>
          </a:ln>
        </p:spPr>
      </p:pic>
      <p:pic>
        <p:nvPicPr>
          <p:cNvPr id="312" name="Shape 312"/>
          <p:cNvPicPr preferRelativeResize="0"/>
          <p:nvPr/>
        </p:nvPicPr>
        <p:blipFill rotWithShape="1">
          <a:blip r:embed="rId9">
            <a:alphaModFix/>
          </a:blip>
          <a:srcRect/>
          <a:stretch/>
        </p:blipFill>
        <p:spPr>
          <a:xfrm>
            <a:off x="5498708" y="4444192"/>
            <a:ext cx="1218371" cy="1243012"/>
          </a:xfrm>
          <a:prstGeom prst="rect">
            <a:avLst/>
          </a:prstGeom>
          <a:noFill/>
          <a:ln>
            <a:noFill/>
          </a:ln>
        </p:spPr>
      </p:pic>
      <p:pic>
        <p:nvPicPr>
          <p:cNvPr id="313" name="Shape 313"/>
          <p:cNvPicPr preferRelativeResize="0"/>
          <p:nvPr/>
        </p:nvPicPr>
        <p:blipFill rotWithShape="1">
          <a:blip r:embed="rId10">
            <a:alphaModFix/>
          </a:blip>
          <a:srcRect/>
          <a:stretch/>
        </p:blipFill>
        <p:spPr>
          <a:xfrm>
            <a:off x="6834992" y="4438767"/>
            <a:ext cx="1247774" cy="1247774"/>
          </a:xfrm>
          <a:prstGeom prst="rect">
            <a:avLst/>
          </a:prstGeom>
          <a:noFill/>
          <a:ln>
            <a:noFill/>
          </a:ln>
        </p:spPr>
      </p:pic>
      <p:pic>
        <p:nvPicPr>
          <p:cNvPr id="314" name="Shape 314"/>
          <p:cNvPicPr preferRelativeResize="0"/>
          <p:nvPr/>
        </p:nvPicPr>
        <p:blipFill rotWithShape="1">
          <a:blip r:embed="rId11">
            <a:alphaModFix/>
          </a:blip>
          <a:srcRect/>
          <a:stretch/>
        </p:blipFill>
        <p:spPr>
          <a:xfrm>
            <a:off x="3766930" y="3114516"/>
            <a:ext cx="1219199" cy="1219199"/>
          </a:xfrm>
          <a:prstGeom prst="rect">
            <a:avLst/>
          </a:prstGeom>
          <a:noFill/>
          <a:ln>
            <a:noFill/>
          </a:ln>
        </p:spPr>
      </p:pic>
      <p:pic>
        <p:nvPicPr>
          <p:cNvPr id="315" name="Shape 315"/>
          <p:cNvPicPr preferRelativeResize="0"/>
          <p:nvPr/>
        </p:nvPicPr>
        <p:blipFill rotWithShape="1">
          <a:blip r:embed="rId12">
            <a:alphaModFix/>
          </a:blip>
          <a:srcRect/>
          <a:stretch/>
        </p:blipFill>
        <p:spPr>
          <a:xfrm>
            <a:off x="5063980" y="3114516"/>
            <a:ext cx="1143000" cy="120841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779462" y="361121"/>
            <a:ext cx="7583486" cy="1636642"/>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3200" b="0" i="0" u="none" strike="noStrike" cap="none">
                <a:solidFill>
                  <a:srgbClr val="001D4D"/>
                </a:solidFill>
                <a:latin typeface="Trebuchet MS"/>
                <a:ea typeface="Trebuchet MS"/>
                <a:cs typeface="Trebuchet MS"/>
                <a:sym typeface="Trebuchet MS"/>
              </a:rPr>
              <a:t>Add functionalities and Create the Mobile Application version 1.0 of Social App Ver 1.0 Project</a:t>
            </a:r>
          </a:p>
        </p:txBody>
      </p:sp>
      <p:pic>
        <p:nvPicPr>
          <p:cNvPr id="167" name="Shape 167"/>
          <p:cNvPicPr preferRelativeResize="0"/>
          <p:nvPr/>
        </p:nvPicPr>
        <p:blipFill rotWithShape="1">
          <a:blip r:embed="rId3">
            <a:alphaModFix/>
          </a:blip>
          <a:srcRect/>
          <a:stretch/>
        </p:blipFill>
        <p:spPr>
          <a:xfrm>
            <a:off x="779462" y="2226364"/>
            <a:ext cx="7583486" cy="38108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779462" y="361122"/>
            <a:ext cx="7583486" cy="153152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3200" b="0" i="0" u="none" strike="noStrike" cap="none">
                <a:solidFill>
                  <a:srgbClr val="001D4D"/>
                </a:solidFill>
                <a:latin typeface="Trebuchet MS"/>
                <a:ea typeface="Trebuchet MS"/>
                <a:cs typeface="Trebuchet MS"/>
                <a:sym typeface="Trebuchet MS"/>
              </a:rPr>
              <a:t>Add functionalities and Create the Mobile Application version 1.0 of Social App Ver 1.0 Project</a:t>
            </a:r>
          </a:p>
        </p:txBody>
      </p:sp>
      <p:pic>
        <p:nvPicPr>
          <p:cNvPr id="173" name="Shape 173"/>
          <p:cNvPicPr preferRelativeResize="0"/>
          <p:nvPr/>
        </p:nvPicPr>
        <p:blipFill rotWithShape="1">
          <a:blip r:embed="rId3">
            <a:alphaModFix/>
          </a:blip>
          <a:srcRect/>
          <a:stretch/>
        </p:blipFill>
        <p:spPr>
          <a:xfrm>
            <a:off x="615431" y="1892642"/>
            <a:ext cx="7911548" cy="40394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779462" y="380998"/>
            <a:ext cx="7583400" cy="1596888"/>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3200" b="0" i="0" u="none" strike="noStrike" cap="none">
                <a:solidFill>
                  <a:srgbClr val="001D4D"/>
                </a:solidFill>
                <a:latin typeface="Trebuchet MS"/>
                <a:ea typeface="Trebuchet MS"/>
                <a:cs typeface="Trebuchet MS"/>
                <a:sym typeface="Trebuchet MS"/>
              </a:rPr>
              <a:t>Add functionalities and Create the Mobile Application version 1.0 of Social App Ver 1.0 Project</a:t>
            </a:r>
          </a:p>
        </p:txBody>
      </p:sp>
      <p:pic>
        <p:nvPicPr>
          <p:cNvPr id="180" name="Shape 180" descr="https://lh5.googleusercontent.com/kaKV7SFWdXfQfOT1qI4gHUosDBvhh_X4WrviMDQt2Jg3j0Tj8n9yjzrbzu5D6phQtsb2TgYFXICP2Gt6Uck4CWou07g37A81_aI3OyoqqpuEDFlRfx7McLLRV4UcfA4CLaem3G60"/>
          <p:cNvPicPr preferRelativeResize="0"/>
          <p:nvPr/>
        </p:nvPicPr>
        <p:blipFill rotWithShape="1">
          <a:blip r:embed="rId3">
            <a:alphaModFix/>
          </a:blip>
          <a:srcRect/>
          <a:stretch/>
        </p:blipFill>
        <p:spPr>
          <a:xfrm>
            <a:off x="1826591" y="2146851"/>
            <a:ext cx="5943599" cy="3657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779462" y="381000"/>
            <a:ext cx="7583400" cy="1044599"/>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Requirements: Use Cases-1</a:t>
            </a:r>
          </a:p>
        </p:txBody>
      </p:sp>
      <p:pic>
        <p:nvPicPr>
          <p:cNvPr id="187" name="Shape 187" descr="https://lh5.googleusercontent.com/mA-GyDCsW1vYJBGKqmAugUqt2UzvPYtO6NXMvkkSA1cc1fpQ9ltnlkcySpbjSNXWYaI1OdAo55_paZ5GO8bxDVA31y6AwPMmNtRihiVcUKexQufioWQDADGAzPqQ4HDWwSsqnHXm"/>
          <p:cNvPicPr preferRelativeResize="0"/>
          <p:nvPr/>
        </p:nvPicPr>
        <p:blipFill rotWithShape="1">
          <a:blip r:embed="rId3">
            <a:alphaModFix/>
          </a:blip>
          <a:srcRect/>
          <a:stretch/>
        </p:blipFill>
        <p:spPr>
          <a:xfrm>
            <a:off x="982101" y="1665149"/>
            <a:ext cx="3321542" cy="1415980"/>
          </a:xfrm>
          <a:prstGeom prst="rect">
            <a:avLst/>
          </a:prstGeom>
          <a:noFill/>
          <a:ln>
            <a:noFill/>
          </a:ln>
        </p:spPr>
      </p:pic>
      <p:pic>
        <p:nvPicPr>
          <p:cNvPr id="188" name="Shape 188" descr="https://lh5.googleusercontent.com/xQ-rzB6563MmpcZ9QHIPefKhzYGIQFIjQBbilTUj1ynxFM3F-TzPjzrQIIepZM9i5Z2UsYVqJtu0975Do40zW3dXgOIecBCMet8q12wL5DcuLF6MxA_ZqB-fYrLpT5GA0FbdzED0"/>
          <p:cNvPicPr preferRelativeResize="0"/>
          <p:nvPr/>
        </p:nvPicPr>
        <p:blipFill rotWithShape="1">
          <a:blip r:embed="rId4">
            <a:alphaModFix/>
          </a:blip>
          <a:srcRect/>
          <a:stretch/>
        </p:blipFill>
        <p:spPr>
          <a:xfrm>
            <a:off x="4739932" y="1665149"/>
            <a:ext cx="3344634" cy="1415982"/>
          </a:xfrm>
          <a:prstGeom prst="rect">
            <a:avLst/>
          </a:prstGeom>
          <a:noFill/>
          <a:ln>
            <a:noFill/>
          </a:ln>
        </p:spPr>
      </p:pic>
      <p:pic>
        <p:nvPicPr>
          <p:cNvPr id="189" name="Shape 189" descr="https://lh5.googleusercontent.com/zk27KeCc8KRCd3XJFiWqe4bX_RA_q-u_UPoo1MdNP7z31EvOnqyUS5cPDpTgQiwfkhg_i0nz3DWDJTgyklIiA3qP-QyEM4UdeXUOSegtdvNkCAf6wxqzZxtXqAiwaSEMX5I6DnmA"/>
          <p:cNvPicPr preferRelativeResize="0"/>
          <p:nvPr/>
        </p:nvPicPr>
        <p:blipFill rotWithShape="1">
          <a:blip r:embed="rId5">
            <a:alphaModFix/>
          </a:blip>
          <a:srcRect/>
          <a:stretch/>
        </p:blipFill>
        <p:spPr>
          <a:xfrm>
            <a:off x="982101" y="3678487"/>
            <a:ext cx="3321542" cy="1499799"/>
          </a:xfrm>
          <a:prstGeom prst="rect">
            <a:avLst/>
          </a:prstGeom>
          <a:noFill/>
          <a:ln>
            <a:noFill/>
          </a:ln>
        </p:spPr>
      </p:pic>
      <p:pic>
        <p:nvPicPr>
          <p:cNvPr id="190" name="Shape 190" descr="https://lh4.googleusercontent.com/aTWfg6HiuXvNz2pjhCGI68zf-lQHX11bkvs56Rv3ohluKr_pMyR2aKbEs8XX_e9hDZ0i8hPOytZhpzHJnzfZlA6PN7J8ANHQjpvT-04_87RnVwXb8_5VQ_3euYu6eZ0_HYMIzQNX"/>
          <p:cNvPicPr preferRelativeResize="0"/>
          <p:nvPr/>
        </p:nvPicPr>
        <p:blipFill rotWithShape="1">
          <a:blip r:embed="rId6">
            <a:alphaModFix/>
          </a:blip>
          <a:srcRect/>
          <a:stretch/>
        </p:blipFill>
        <p:spPr>
          <a:xfrm>
            <a:off x="4739932" y="3678487"/>
            <a:ext cx="3344634" cy="14997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Requirements: Use Cases-2</a:t>
            </a:r>
          </a:p>
        </p:txBody>
      </p:sp>
      <p:pic>
        <p:nvPicPr>
          <p:cNvPr id="196" name="Shape 196" descr="https://lh5.googleusercontent.com/VoGSGJ7XHptlD__2LaCwvqbdDo6QfmQ_4dJnxBob4kmv-49OA7v5aMHXJ6l9jUhe2cBVidtUMHt3L5-4McwVFlzrEmRCWjUkCc_MX4kXeia-NX_0PiTzgVfNJvRbNKt7nU9eWI_I"/>
          <p:cNvPicPr preferRelativeResize="0"/>
          <p:nvPr/>
        </p:nvPicPr>
        <p:blipFill rotWithShape="1">
          <a:blip r:embed="rId3">
            <a:alphaModFix/>
          </a:blip>
          <a:srcRect/>
          <a:stretch/>
        </p:blipFill>
        <p:spPr>
          <a:xfrm>
            <a:off x="779462" y="1935438"/>
            <a:ext cx="3206128" cy="3481387"/>
          </a:xfrm>
          <a:prstGeom prst="rect">
            <a:avLst/>
          </a:prstGeom>
          <a:noFill/>
          <a:ln>
            <a:noFill/>
          </a:ln>
        </p:spPr>
      </p:pic>
      <p:pic>
        <p:nvPicPr>
          <p:cNvPr id="197" name="Shape 197" descr="https://lh5.googleusercontent.com/iwB4BvEKXi4lnPwsHvALBu5F4q2jk9nDRSunFFOV7DPLlHeTmvnXG16qhH8wWimc6ZjbKJT_n6cxdT3ritg2VRa6VbWNc2nVcFkobwyLDYOlXGMStKmqbZbxnodMS1LnnAfzxp2g"/>
          <p:cNvPicPr preferRelativeResize="0"/>
          <p:nvPr/>
        </p:nvPicPr>
        <p:blipFill rotWithShape="1">
          <a:blip r:embed="rId4">
            <a:alphaModFix/>
          </a:blip>
          <a:srcRect/>
          <a:stretch/>
        </p:blipFill>
        <p:spPr>
          <a:xfrm>
            <a:off x="4701208" y="1935438"/>
            <a:ext cx="3190461" cy="34813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779462" y="381000"/>
            <a:ext cx="7583400" cy="1044599"/>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System Design: Architecture (MVC and Client Server Architecture)</a:t>
            </a:r>
          </a:p>
        </p:txBody>
      </p:sp>
      <p:pic>
        <p:nvPicPr>
          <p:cNvPr id="204" name="Shape 204"/>
          <p:cNvPicPr preferRelativeResize="0"/>
          <p:nvPr/>
        </p:nvPicPr>
        <p:blipFill rotWithShape="1">
          <a:blip r:embed="rId3">
            <a:alphaModFix/>
          </a:blip>
          <a:srcRect/>
          <a:stretch/>
        </p:blipFill>
        <p:spPr>
          <a:xfrm>
            <a:off x="1063891" y="1997765"/>
            <a:ext cx="4333056" cy="2782957"/>
          </a:xfrm>
          <a:prstGeom prst="rect">
            <a:avLst/>
          </a:prstGeom>
          <a:noFill/>
          <a:ln>
            <a:noFill/>
          </a:ln>
        </p:spPr>
      </p:pic>
      <p:pic>
        <p:nvPicPr>
          <p:cNvPr id="205" name="Shape 205"/>
          <p:cNvPicPr preferRelativeResize="0"/>
          <p:nvPr/>
        </p:nvPicPr>
        <p:blipFill rotWithShape="1">
          <a:blip r:embed="rId4">
            <a:alphaModFix/>
          </a:blip>
          <a:srcRect/>
          <a:stretch/>
        </p:blipFill>
        <p:spPr>
          <a:xfrm>
            <a:off x="5795755" y="1997764"/>
            <a:ext cx="2404027" cy="21369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779462" y="381000"/>
            <a:ext cx="7583400" cy="1044599"/>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Class Diagrams-1</a:t>
            </a:r>
          </a:p>
        </p:txBody>
      </p:sp>
      <p:pic>
        <p:nvPicPr>
          <p:cNvPr id="212" name="Shape 212" descr="https://lh5.googleusercontent.com/q7xOJ_MzNwrcRePwrwspd9VlvchmonIZCAynKEAKSXXCvAirQ1lqgvmEkwGzNmhoEADcmq98LqySZ7DHcJoOXvhmHc2P3cri7_3ea7nP8zS-CgJkHxBzvysbnil4oqKcNZtcRIGf"/>
          <p:cNvPicPr preferRelativeResize="0"/>
          <p:nvPr/>
        </p:nvPicPr>
        <p:blipFill rotWithShape="1">
          <a:blip r:embed="rId3">
            <a:alphaModFix/>
          </a:blip>
          <a:srcRect/>
          <a:stretch/>
        </p:blipFill>
        <p:spPr>
          <a:xfrm>
            <a:off x="1782816" y="1425600"/>
            <a:ext cx="5576689" cy="4269522"/>
          </a:xfrm>
          <a:prstGeom prst="rect">
            <a:avLst/>
          </a:prstGeom>
          <a:noFill/>
          <a:ln>
            <a:noFill/>
          </a:ln>
        </p:spPr>
      </p:pic>
    </p:spTree>
  </p:cSld>
  <p:clrMapOvr>
    <a:masterClrMapping/>
  </p:clrMapOvr>
</p:sld>
</file>

<file path=ppt/theme/theme1.xml><?xml version="1.0" encoding="utf-8"?>
<a:theme xmlns:a="http://schemas.openxmlformats.org/drawingml/2006/main"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1138</Words>
  <Application>Microsoft Office PowerPoint</Application>
  <PresentationFormat>On-screen Show (4:3)</PresentationFormat>
  <Paragraphs>138</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Noto Sans Symbols</vt:lpstr>
      <vt:lpstr>Trebuchet MS</vt:lpstr>
      <vt:lpstr>Verdana</vt:lpstr>
      <vt:lpstr>gold</vt:lpstr>
      <vt:lpstr>Social App Ver 1.0  Team Member(s): Shamsed Mahmud                                              Sirisha Singaraju                   Product Owner(s):Rick Little                                              Mohsen Taheri                   Course Instructor: Masoud Sadjadi  </vt:lpstr>
      <vt:lpstr>Add functionalities and Create the Mobile Application version 1.0 of Social App Ver 1.0 Project</vt:lpstr>
      <vt:lpstr>Add functionalities and Create the Mobile Application version 1.0 of Social App Ver 1.0 Project</vt:lpstr>
      <vt:lpstr>Add functionalities and Create the Mobile Application version 1.0 of Social App Ver 1.0 Project</vt:lpstr>
      <vt:lpstr>Add functionalities and Create the Mobile Application version 1.0 of Social App Ver 1.0 Project</vt:lpstr>
      <vt:lpstr>Requirements: Use Cases-1</vt:lpstr>
      <vt:lpstr>Requirements: Use Cases-2</vt:lpstr>
      <vt:lpstr>System Design: Architecture (MVC and Client Server Architecture)</vt:lpstr>
      <vt:lpstr>Class Diagrams-1</vt:lpstr>
      <vt:lpstr>Class Diagrams-2</vt:lpstr>
      <vt:lpstr>User Stories-1 </vt:lpstr>
      <vt:lpstr>User Stories-2</vt:lpstr>
      <vt:lpstr>User Stories-3</vt:lpstr>
      <vt:lpstr>User Story-125: Adding E-mail and Message to Web and mobile Application</vt:lpstr>
      <vt:lpstr>User Story-126: Add Get-In-Touch form to Web and mobile Application</vt:lpstr>
      <vt:lpstr>User Story-131: Add banner to e-stop website</vt:lpstr>
      <vt:lpstr>User Story-132: Convert  Transformative Praxis Center form into dynamic web application and Mobile Application </vt:lpstr>
      <vt:lpstr>User Story 133: Add search Option to e-stop website and Mobile Application </vt:lpstr>
      <vt:lpstr>    User story 134: Add Instagram to e-stop website and Mobile application</vt:lpstr>
      <vt:lpstr>Sunny Test Case</vt:lpstr>
      <vt:lpstr>Rainy Test Case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App Ver 1.0  Team Member(s): Shamsed Mahmud                                              Sirisha Singaraju                   Product Owner(s):Rick Little                                              Mohsen Taheri                   Course Instructor: Masoud Sadjadi  </dc:title>
  <cp:lastModifiedBy>Shamsed Mahmud</cp:lastModifiedBy>
  <cp:revision>1</cp:revision>
  <dcterms:modified xsi:type="dcterms:W3CDTF">2016-11-28T05:39:34Z</dcterms:modified>
</cp:coreProperties>
</file>